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notesMasterIdLst>
    <p:notesMasterId r:id="rId30"/>
  </p:notesMasterIdLst>
  <p:sldIdLst>
    <p:sldId id="274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6079"/>
    <a:srgbClr val="989898"/>
    <a:srgbClr val="F0857D"/>
    <a:srgbClr val="01BCB5"/>
    <a:srgbClr val="0A2455"/>
    <a:srgbClr val="F9F9F9"/>
    <a:srgbClr val="30CCC1"/>
    <a:srgbClr val="51A0EB"/>
    <a:srgbClr val="F4F5F7"/>
    <a:srgbClr val="DAD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57" autoAdjust="0"/>
    <p:restoredTop sz="94660"/>
  </p:normalViewPr>
  <p:slideViewPr>
    <p:cSldViewPr snapToGrid="0">
      <p:cViewPr>
        <p:scale>
          <a:sx n="75" d="100"/>
          <a:sy n="75" d="100"/>
        </p:scale>
        <p:origin x="1624" y="860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EC68C-9018-4E04-8B39-5659FE5775CE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78AB1-E21A-43B6-BD14-C8BB7D8057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3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8A523-F304-E225-0D7A-7C4F58B48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0D2D1E-8B70-4852-A1F4-C747673B7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84A8DB-ED4B-CD2C-2B25-E4A821EF2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64E770-E464-9804-2709-A049342E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F14667-9921-321A-91C7-E2DA86C7B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235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8916C-EE51-0B24-FF7C-FFCE9ECA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A1D086-5838-2D09-4C4E-4AC74A97F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52E655-ACDD-12DA-036F-3B762D854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1F26A2-9C73-3992-BD5F-1EE6EB1E3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99282E-D17D-D118-7921-A39122BF8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2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5F32E5C-FC1C-02F5-A61A-FF2E33014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FFBECB-DFD2-6E61-53E4-132A9DF63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DF3134-F13A-7452-ADA9-8BF896394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6E5D4D-21B2-DA72-A3E9-698E1A2CC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1C1538-FA64-81DD-53EE-164E08D64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784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327FC-68A8-B314-56E0-75C516EF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9DB6F2-1131-945A-DBD5-7C4438F41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3CA557-D68F-2E06-6F43-43EA00F08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13E629-E165-AA1D-693D-5B81FFFA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D1AD03-FE19-2251-8E6C-6DA9D63EB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817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4DB0AC-4211-6DAA-F78E-9DFF08321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FD0B50-E9AA-8658-66D5-A83A30068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77C19B-AA27-7731-931A-368E4644C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293D8-1BD1-BF54-2457-1DA943B9D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B8DCBE-90D8-2E35-1857-B54664BA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29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CA5B7-B4AA-0A5C-BC1F-2B237937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51465-5C45-1403-882A-7E0AFBA2EB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5E3FD9-D683-C8CF-B02E-8927DCB1A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51FD18-42E4-9BD4-04CE-C22064E9F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61813-CE18-DC4C-C679-8989B231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5F0A4F-F3E5-8266-105F-359E9504A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70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2169D-524A-6E88-7B39-EFFAE55AE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9807D3-DCB9-AF68-32AD-5B8DD4637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04E331-D6A5-157D-6D2E-DD15D665F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64104D-9649-BC75-7EAA-27093076D4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C5846F-1045-D0EE-BAA7-2B08C2C1E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E13B6C-20E5-0461-FA5C-A19C2771F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F14D0D3-BDA4-87C7-E438-FD95276B5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E6684F-51F2-A8E4-4503-A1CDA6A3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163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81F23-0978-05C4-E356-83B43B6AE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7AF9DE-2044-FA60-E432-A5773C114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5B749B-B87D-A431-3F6D-D168022D9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09EDB5-E280-2B7A-AC8F-DEFE43AA0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549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305465-DDB8-1B2D-7D0A-956BB8B88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C256CF-2FE0-3788-6A97-C2588D361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61A098-D0FE-E104-5C93-A49B9A2C9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24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C008B-7B7E-0102-A4F7-EFFE3F19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CAFE32-8F85-B0C8-770E-40F798451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14BC47-8153-BD31-CBF9-C97761C47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6BC1C5-92E0-7153-6BAC-668D4B9A5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EEEB79-FBBF-C616-A817-933D219F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19F34C-7D59-5FE0-038E-85174ED8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733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B6CE8-1090-C302-4034-9744FA309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396AA8-82C8-78EA-DF9F-F0692F404C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B54509-F5DD-1944-92A8-3CE7FE186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27D272-1166-6D59-DC44-746486844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877FBE-E50B-C4AE-D978-D2649C003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86E055-4D84-A3D3-162A-6D120E2F4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29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756078-F06B-B757-1F66-9D1511B59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053E36-EA39-CF6D-1558-788C5E71E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B8684A-5D4E-7760-B81E-2E73CA9AD7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32AEDA-918A-7F57-BB4B-32236761CA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48A53C-1D16-9F37-22AE-EE0F3EE16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428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jpeg"/><Relationship Id="rId7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CF2C6-AD6C-5593-4F08-D3CDC73601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600" b="1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스포방지</a:t>
            </a:r>
            <a:endParaRPr lang="ko-KR" altLang="en-US" sz="9600" b="1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375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70E87A8-B8C3-74F3-297A-A2BA4BD1C920}"/>
              </a:ext>
            </a:extLst>
          </p:cNvPr>
          <p:cNvGrpSpPr/>
          <p:nvPr/>
        </p:nvGrpSpPr>
        <p:grpSpPr>
          <a:xfrm>
            <a:off x="0" y="-232137"/>
            <a:ext cx="12201254" cy="6947274"/>
            <a:chOff x="0" y="-114572"/>
            <a:chExt cx="12201254" cy="6947274"/>
          </a:xfrm>
        </p:grpSpPr>
        <p:pic>
          <p:nvPicPr>
            <p:cNvPr id="7170" name="Picture 2" descr="대학_열공_공부_벼락치기 | ㅍㅍㅅㅅ">
              <a:extLst>
                <a:ext uri="{FF2B5EF4-FFF2-40B4-BE49-F238E27FC236}">
                  <a16:creationId xmlns:a16="http://schemas.microsoft.com/office/drawing/2014/main" id="{689EF96A-171E-2867-5458-58E951DA80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14572"/>
              <a:ext cx="5981700" cy="6947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MBC 예능연구소 - [짤방배달부] To. 불금에도 열공 하는 페친 여러분 시험기간 유용 짤 모음.zip... | Facebook">
              <a:extLst>
                <a:ext uri="{FF2B5EF4-FFF2-40B4-BE49-F238E27FC236}">
                  <a16:creationId xmlns:a16="http://schemas.microsoft.com/office/drawing/2014/main" id="{5DDAFA1C-3119-E1AB-4C92-0FC67F1828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700" y="0"/>
              <a:ext cx="6219554" cy="6832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1B21473-F0AB-D753-9BB9-F856057AC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29" y="25298"/>
            <a:ext cx="9144000" cy="1255077"/>
          </a:xfrm>
        </p:spPr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8A8B46-DD4B-A262-5E61-032852183699}"/>
              </a:ext>
            </a:extLst>
          </p:cNvPr>
          <p:cNvSpPr/>
          <p:nvPr/>
        </p:nvSpPr>
        <p:spPr>
          <a:xfrm>
            <a:off x="0" y="2978546"/>
            <a:ext cx="5146766" cy="12550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1. 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각 클래스 합치는 작업이 순조롭게 되며 각자에게 임무가 부여지고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B4FA4A-E677-05D8-82B4-449165EE96BB}"/>
              </a:ext>
            </a:extLst>
          </p:cNvPr>
          <p:cNvSpPr/>
          <p:nvPr/>
        </p:nvSpPr>
        <p:spPr>
          <a:xfrm>
            <a:off x="5981700" y="4233623"/>
            <a:ext cx="6210300" cy="10537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2. </a:t>
            </a:r>
            <a:r>
              <a:rPr lang="ko-KR" altLang="en-US" sz="2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진석 </a:t>
            </a:r>
            <a:r>
              <a:rPr lang="en-US" altLang="ko-KR" sz="2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– </a:t>
            </a:r>
            <a:r>
              <a:rPr lang="ko-KR" altLang="en-US" sz="2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에러 수정 및 워크인</a:t>
            </a:r>
            <a:r>
              <a:rPr lang="en-US" altLang="ko-KR" sz="2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sz="2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객실상태 작업</a:t>
            </a:r>
            <a:endParaRPr lang="en-US" altLang="ko-KR" sz="2000" b="1" dirty="0"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ctr"/>
            <a:r>
              <a:rPr lang="en-US" altLang="ko-KR" sz="2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3. </a:t>
            </a:r>
            <a:r>
              <a:rPr lang="ko-KR" altLang="en-US" sz="2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주용 </a:t>
            </a:r>
            <a:r>
              <a:rPr lang="en-US" altLang="ko-KR" sz="2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– </a:t>
            </a:r>
            <a:r>
              <a:rPr lang="ko-KR" altLang="en-US" sz="2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고객정보조회 작업</a:t>
            </a:r>
            <a:endParaRPr lang="en-US" altLang="ko-KR" sz="2000" b="1" dirty="0"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ctr"/>
            <a:r>
              <a:rPr lang="en-US" altLang="ko-KR" sz="2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4. </a:t>
            </a:r>
            <a:r>
              <a:rPr lang="ko-KR" altLang="en-US" sz="2000" b="1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나겸</a:t>
            </a:r>
            <a:r>
              <a:rPr lang="ko-KR" altLang="en-US" sz="2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en-US" altLang="ko-KR" sz="2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– </a:t>
            </a:r>
            <a:r>
              <a:rPr lang="ko-KR" altLang="en-US" sz="2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체크인 체크아웃 작업</a:t>
            </a:r>
          </a:p>
        </p:txBody>
      </p:sp>
    </p:spTree>
    <p:extLst>
      <p:ext uri="{BB962C8B-B14F-4D97-AF65-F5344CB8AC3E}">
        <p14:creationId xmlns:p14="http://schemas.microsoft.com/office/powerpoint/2010/main" val="3944825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ACE3859-8DC7-2A33-B50E-BD3ECAE28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1556FB2-1225-6B8D-A0DA-8ADB4755F2FC}"/>
              </a:ext>
            </a:extLst>
          </p:cNvPr>
          <p:cNvSpPr/>
          <p:nvPr/>
        </p:nvSpPr>
        <p:spPr>
          <a:xfrm>
            <a:off x="0" y="1031966"/>
            <a:ext cx="7694023" cy="8098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1. 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순조롭게 작업을 하고 완료가 다 되어갈 때 </a:t>
            </a:r>
            <a:r>
              <a:rPr lang="ko-KR" altLang="en-US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쯤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…..</a:t>
            </a:r>
            <a:endParaRPr lang="ko-KR" altLang="en-US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128A5A-FB06-2173-4243-8494B523290C}"/>
              </a:ext>
            </a:extLst>
          </p:cNvPr>
          <p:cNvSpPr/>
          <p:nvPr/>
        </p:nvSpPr>
        <p:spPr>
          <a:xfrm>
            <a:off x="-1" y="2704011"/>
            <a:ext cx="7694023" cy="9797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2. 4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층은 </a:t>
            </a:r>
            <a:r>
              <a:rPr lang="ko-KR" altLang="en-US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트윈룸으로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 바뀌며 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404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호와 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414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호가 사라지는 사건이 발생을 한다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..</a:t>
            </a:r>
            <a:endParaRPr lang="ko-KR" altLang="en-US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40215D-218E-11C0-8780-69002865BDA6}"/>
              </a:ext>
            </a:extLst>
          </p:cNvPr>
          <p:cNvSpPr/>
          <p:nvPr/>
        </p:nvSpPr>
        <p:spPr>
          <a:xfrm>
            <a:off x="-2" y="3683726"/>
            <a:ext cx="783773" cy="97971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/>
              <a:t>ㅆ</a:t>
            </a:r>
            <a:r>
              <a:rPr lang="en-US" altLang="ko-KR" sz="2400" dirty="0"/>
              <a:t>…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4513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00135D0-DEB5-1E7E-800F-535DEDC3C883}"/>
              </a:ext>
            </a:extLst>
          </p:cNvPr>
          <p:cNvSpPr/>
          <p:nvPr/>
        </p:nvSpPr>
        <p:spPr>
          <a:xfrm>
            <a:off x="0" y="0"/>
            <a:ext cx="12192000" cy="19855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각자 수정 해야 할 파트를 지정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/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주용 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– 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예약변경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고객정보 수정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/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진석 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– 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워크인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예약취소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객실상태 수정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/>
            <a:r>
              <a:rPr lang="ko-KR" altLang="en-US" sz="2400" dirty="0" err="1">
                <a:latin typeface="궁서" panose="02030600000101010101" pitchFamily="18" charset="-127"/>
                <a:ea typeface="궁서" panose="02030600000101010101" pitchFamily="18" charset="-127"/>
              </a:rPr>
              <a:t>나겸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– 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체크인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체크아웃 예약하기 수정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algn="ctr"/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수정이후 에러 찾기 </a:t>
            </a:r>
            <a:r>
              <a:rPr lang="en-US" altLang="ko-KR" sz="2400" dirty="0">
                <a:latin typeface="궁서" panose="02030600000101010101" pitchFamily="18" charset="-127"/>
                <a:ea typeface="궁서" panose="02030600000101010101" pitchFamily="18" charset="-127"/>
              </a:rPr>
              <a:t> -  </a:t>
            </a:r>
            <a:r>
              <a:rPr lang="ko-KR" altLang="en-US" sz="2400" dirty="0">
                <a:latin typeface="궁서" panose="02030600000101010101" pitchFamily="18" charset="-127"/>
                <a:ea typeface="궁서" panose="02030600000101010101" pitchFamily="18" charset="-127"/>
              </a:rPr>
              <a:t>모두 함께</a:t>
            </a:r>
            <a:endParaRPr lang="en-US" altLang="ko-KR" sz="2400" dirty="0"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A26E5E-746A-3F30-CB02-CE70343D300A}"/>
              </a:ext>
            </a:extLst>
          </p:cNvPr>
          <p:cNvGrpSpPr/>
          <p:nvPr/>
        </p:nvGrpSpPr>
        <p:grpSpPr>
          <a:xfrm>
            <a:off x="0" y="1985552"/>
            <a:ext cx="12192000" cy="4872447"/>
            <a:chOff x="0" y="1985552"/>
            <a:chExt cx="12192000" cy="4872447"/>
          </a:xfrm>
        </p:grpSpPr>
        <p:pic>
          <p:nvPicPr>
            <p:cNvPr id="10242" name="Picture 2" descr="대만족 웃음 좋아 박명수 무도짤 흡족 만족 - 인스타공백닷컴">
              <a:extLst>
                <a:ext uri="{FF2B5EF4-FFF2-40B4-BE49-F238E27FC236}">
                  <a16:creationId xmlns:a16="http://schemas.microsoft.com/office/drawing/2014/main" id="{06AE807F-BA4B-990B-0994-DA29F4619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985553"/>
              <a:ext cx="6096000" cy="4872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 descr="너 정도는 가소롭다 (웃긴동물사진) : 네이버 블로그">
              <a:extLst>
                <a:ext uri="{FF2B5EF4-FFF2-40B4-BE49-F238E27FC236}">
                  <a16:creationId xmlns:a16="http://schemas.microsoft.com/office/drawing/2014/main" id="{D4D75902-6D6E-50FE-8F41-3ACEC39D6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85552"/>
              <a:ext cx="6096000" cy="4872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0AF84-62E4-0EAA-5B48-D164884DA812}"/>
              </a:ext>
            </a:extLst>
          </p:cNvPr>
          <p:cNvSpPr/>
          <p:nvPr/>
        </p:nvSpPr>
        <p:spPr>
          <a:xfrm>
            <a:off x="2147977" y="0"/>
            <a:ext cx="7625751" cy="19855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우려와 달리 수정이 순조롭게 진행되고</a:t>
            </a:r>
            <a:endParaRPr lang="en-US" altLang="ko-KR" sz="2800" dirty="0"/>
          </a:p>
          <a:p>
            <a:pPr algn="ctr"/>
            <a:r>
              <a:rPr lang="ko-KR" altLang="en-US" sz="2800" dirty="0"/>
              <a:t>수정본들을 합치는 과정도 수월하게 마무리 완료하며</a:t>
            </a:r>
            <a:endParaRPr lang="en-US" altLang="ko-KR" sz="2800" dirty="0"/>
          </a:p>
          <a:p>
            <a:pPr algn="ctr"/>
            <a:r>
              <a:rPr lang="ko-KR" altLang="en-US" sz="2800" dirty="0"/>
              <a:t>오늘하루 고생했다며 하루 푹 쉬자고 하는데</a:t>
            </a:r>
            <a:r>
              <a:rPr lang="en-US" altLang="ko-KR" sz="2800" dirty="0"/>
              <a:t>…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006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YouTube">
            <a:extLst>
              <a:ext uri="{FF2B5EF4-FFF2-40B4-BE49-F238E27FC236}">
                <a16:creationId xmlns:a16="http://schemas.microsoft.com/office/drawing/2014/main" id="{707012FB-3AA5-4015-03B9-C7741453F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43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2D5761-F54C-0B55-21DF-E06953EEECA5}"/>
              </a:ext>
            </a:extLst>
          </p:cNvPr>
          <p:cNvSpPr/>
          <p:nvPr/>
        </p:nvSpPr>
        <p:spPr>
          <a:xfrm>
            <a:off x="-13063" y="0"/>
            <a:ext cx="3069771" cy="5486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26</a:t>
            </a:r>
            <a:r>
              <a:rPr lang="ko-KR" altLang="en-US" dirty="0"/>
              <a:t>일 저녁 사건발생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308AB7-07BB-FE78-1CA0-95E99C36F1E1}"/>
              </a:ext>
            </a:extLst>
          </p:cNvPr>
          <p:cNvSpPr/>
          <p:nvPr/>
        </p:nvSpPr>
        <p:spPr>
          <a:xfrm>
            <a:off x="-13063" y="548640"/>
            <a:ext cx="5943601" cy="8098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26</a:t>
            </a:r>
            <a:r>
              <a:rPr lang="ko-KR" altLang="en-US" dirty="0"/>
              <a:t>일 고생했다며 </a:t>
            </a:r>
            <a:r>
              <a:rPr lang="ko-KR" altLang="en-US" dirty="0" err="1"/>
              <a:t>푹쉬기로</a:t>
            </a:r>
            <a:r>
              <a:rPr lang="ko-KR" altLang="en-US" dirty="0"/>
              <a:t> 해놓고 몰래 이진석은 </a:t>
            </a:r>
            <a:endParaRPr lang="en-US" altLang="ko-KR" dirty="0"/>
          </a:p>
          <a:p>
            <a:pPr algn="ctr"/>
            <a:r>
              <a:rPr lang="ko-KR" altLang="en-US" dirty="0"/>
              <a:t>작업을 하는데</a:t>
            </a:r>
            <a:r>
              <a:rPr lang="en-US" altLang="ko-KR" dirty="0"/>
              <a:t>…..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89E338-3AB6-FB17-21C2-1679B2D240A9}"/>
              </a:ext>
            </a:extLst>
          </p:cNvPr>
          <p:cNvSpPr/>
          <p:nvPr/>
        </p:nvSpPr>
        <p:spPr>
          <a:xfrm>
            <a:off x="1" y="1233352"/>
            <a:ext cx="5930537" cy="8098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청소직원의 역할이 부족한 거 같다는 의견에 밤에 몰래 청소직원의 메소드를 만들어 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AutoShape 6" descr="제설작전 - 나무위키">
            <a:extLst>
              <a:ext uri="{FF2B5EF4-FFF2-40B4-BE49-F238E27FC236}">
                <a16:creationId xmlns:a16="http://schemas.microsoft.com/office/drawing/2014/main" id="{EEF1D14B-F515-E5FB-50A4-F5758C5A52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8" descr="제설작전 - 나무위키">
            <a:extLst>
              <a:ext uri="{FF2B5EF4-FFF2-40B4-BE49-F238E27FC236}">
                <a16:creationId xmlns:a16="http://schemas.microsoft.com/office/drawing/2014/main" id="{B6236DD2-DD52-A71D-462F-B89E33D452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275974C-FB4A-C7BD-7E61-0950EFD44A75}"/>
              </a:ext>
            </a:extLst>
          </p:cNvPr>
          <p:cNvGrpSpPr/>
          <p:nvPr/>
        </p:nvGrpSpPr>
        <p:grpSpPr>
          <a:xfrm>
            <a:off x="5956662" y="-18691"/>
            <a:ext cx="6235337" cy="6876691"/>
            <a:chOff x="5956662" y="-18691"/>
            <a:chExt cx="6235337" cy="687669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AACBE16-2ACD-0389-96F2-6D5922BD8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5956663" y="-18691"/>
              <a:ext cx="6235336" cy="3229426"/>
            </a:xfrm>
            <a:prstGeom prst="rect">
              <a:avLst/>
            </a:prstGeom>
          </p:spPr>
        </p:pic>
        <p:pic>
          <p:nvPicPr>
            <p:cNvPr id="11276" name="Picture 12" descr="짤방넷">
              <a:extLst>
                <a:ext uri="{FF2B5EF4-FFF2-40B4-BE49-F238E27FC236}">
                  <a16:creationId xmlns:a16="http://schemas.microsoft.com/office/drawing/2014/main" id="{1F690D35-C4E4-CD99-345F-F5047448BF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6662" y="3226550"/>
              <a:ext cx="6235335" cy="363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806A2F-18BA-A003-410A-3DE1CFDA2FBA}"/>
              </a:ext>
            </a:extLst>
          </p:cNvPr>
          <p:cNvSpPr/>
          <p:nvPr/>
        </p:nvSpPr>
        <p:spPr>
          <a:xfrm>
            <a:off x="6996023" y="0"/>
            <a:ext cx="4572000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어이없어 </a:t>
            </a:r>
            <a:r>
              <a:rPr lang="ko-KR" altLang="en-US"/>
              <a:t>하는 조원들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B1B2F96-C3D7-24C2-5D8D-CCA3DAF6FB4C}"/>
              </a:ext>
            </a:extLst>
          </p:cNvPr>
          <p:cNvGrpSpPr/>
          <p:nvPr/>
        </p:nvGrpSpPr>
        <p:grpSpPr>
          <a:xfrm>
            <a:off x="7822842" y="548640"/>
            <a:ext cx="1890501" cy="3372353"/>
            <a:chOff x="7822842" y="548640"/>
            <a:chExt cx="1890501" cy="337235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7EDE46-948B-5056-35E7-5C596956D3EB}"/>
                </a:ext>
              </a:extLst>
            </p:cNvPr>
            <p:cNvSpPr/>
            <p:nvPr/>
          </p:nvSpPr>
          <p:spPr>
            <a:xfrm>
              <a:off x="8790317" y="548640"/>
              <a:ext cx="923026" cy="3743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주용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B0D377B-0F79-378B-B702-99436F8ED1F3}"/>
                </a:ext>
              </a:extLst>
            </p:cNvPr>
            <p:cNvSpPr/>
            <p:nvPr/>
          </p:nvSpPr>
          <p:spPr>
            <a:xfrm>
              <a:off x="7822842" y="3546607"/>
              <a:ext cx="923026" cy="37438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나겸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152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41D458C-77D8-36AF-E5FD-D57E39516FA0}"/>
              </a:ext>
            </a:extLst>
          </p:cNvPr>
          <p:cNvGrpSpPr/>
          <p:nvPr/>
        </p:nvGrpSpPr>
        <p:grpSpPr>
          <a:xfrm>
            <a:off x="0" y="0"/>
            <a:ext cx="12192000" cy="6877852"/>
            <a:chOff x="0" y="0"/>
            <a:chExt cx="12192000" cy="6877852"/>
          </a:xfrm>
        </p:grpSpPr>
        <p:pic>
          <p:nvPicPr>
            <p:cNvPr id="12292" name="Picture 4">
              <a:extLst>
                <a:ext uri="{FF2B5EF4-FFF2-40B4-BE49-F238E27FC236}">
                  <a16:creationId xmlns:a16="http://schemas.microsoft.com/office/drawing/2014/main" id="{9DFD2012-6503-ACCE-D442-E0F15D864E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096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4" name="Picture 10" descr="병사들 내년부터 잡초뽑기·제설작업 안한다…2021년 전군 확대 | 연합뉴스">
              <a:extLst>
                <a:ext uri="{FF2B5EF4-FFF2-40B4-BE49-F238E27FC236}">
                  <a16:creationId xmlns:a16="http://schemas.microsoft.com/office/drawing/2014/main" id="{4E33388A-8BB4-3903-61B9-9C7B05859B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0"/>
              <a:ext cx="6096000" cy="6877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3F08D8-EEF9-D7F7-18F3-29B3CEDEA2DD}"/>
              </a:ext>
            </a:extLst>
          </p:cNvPr>
          <p:cNvSpPr/>
          <p:nvPr/>
        </p:nvSpPr>
        <p:spPr>
          <a:xfrm>
            <a:off x="3220528" y="0"/>
            <a:ext cx="6096000" cy="5693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6</a:t>
            </a:r>
            <a:r>
              <a:rPr lang="ko-KR" altLang="en-US" sz="2000" dirty="0"/>
              <a:t>월 </a:t>
            </a:r>
            <a:r>
              <a:rPr lang="en-US" altLang="ko-KR" sz="2000" dirty="0"/>
              <a:t>27</a:t>
            </a:r>
            <a:r>
              <a:rPr lang="ko-KR" altLang="en-US" sz="2000" dirty="0"/>
              <a:t>일 오전</a:t>
            </a:r>
            <a:r>
              <a:rPr lang="en-US" altLang="ko-KR" sz="2000" dirty="0"/>
              <a:t>.. </a:t>
            </a:r>
            <a:r>
              <a:rPr lang="ko-KR" altLang="en-US" sz="2000" dirty="0"/>
              <a:t>회의 후 추가 아이디어 작업 중</a:t>
            </a:r>
          </a:p>
        </p:txBody>
      </p:sp>
    </p:spTree>
    <p:extLst>
      <p:ext uri="{BB962C8B-B14F-4D97-AF65-F5344CB8AC3E}">
        <p14:creationId xmlns:p14="http://schemas.microsoft.com/office/powerpoint/2010/main" val="179673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공습경보 - 나무위키">
            <a:extLst>
              <a:ext uri="{FF2B5EF4-FFF2-40B4-BE49-F238E27FC236}">
                <a16:creationId xmlns:a16="http://schemas.microsoft.com/office/drawing/2014/main" id="{28A481FF-85BB-0F8F-18B8-56D95358FC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공습경보 - 나무위키">
            <a:extLst>
              <a:ext uri="{FF2B5EF4-FFF2-40B4-BE49-F238E27FC236}">
                <a16:creationId xmlns:a16="http://schemas.microsoft.com/office/drawing/2014/main" id="{CB22CB16-B3FC-C75C-D81F-9E9FB8FBFB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BCB1C7-9529-D076-27F4-E6E59426171B}"/>
              </a:ext>
            </a:extLst>
          </p:cNvPr>
          <p:cNvSpPr/>
          <p:nvPr/>
        </p:nvSpPr>
        <p:spPr>
          <a:xfrm>
            <a:off x="0" y="1"/>
            <a:ext cx="12192000" cy="767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6</a:t>
            </a:r>
            <a:r>
              <a:rPr lang="ko-KR" altLang="en-US" sz="36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월 </a:t>
            </a:r>
            <a:r>
              <a:rPr lang="en-US" altLang="ko-KR" sz="36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27</a:t>
            </a:r>
            <a:r>
              <a:rPr lang="ko-KR" altLang="en-US" sz="36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일 </a:t>
            </a:r>
            <a:r>
              <a:rPr lang="en-US" altLang="ko-KR" sz="36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14</a:t>
            </a:r>
            <a:r>
              <a:rPr lang="ko-KR" altLang="en-US" sz="36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시 </a:t>
            </a:r>
            <a:r>
              <a:rPr lang="en-US" altLang="ko-KR" sz="36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20</a:t>
            </a:r>
            <a:r>
              <a:rPr lang="ko-KR" altLang="en-US" sz="36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분 경 사건의 발생</a:t>
            </a:r>
            <a:r>
              <a:rPr lang="en-US" altLang="ko-KR" sz="36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..</a:t>
            </a:r>
            <a:endParaRPr lang="ko-KR" altLang="en-US" sz="3600" b="1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D8BAF2A-7002-BD6B-2A65-09F44199FE5F}"/>
              </a:ext>
            </a:extLst>
          </p:cNvPr>
          <p:cNvGrpSpPr/>
          <p:nvPr/>
        </p:nvGrpSpPr>
        <p:grpSpPr>
          <a:xfrm>
            <a:off x="0" y="767751"/>
            <a:ext cx="12192000" cy="6090249"/>
            <a:chOff x="0" y="767751"/>
            <a:chExt cx="12192000" cy="609024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30A83FA-2654-1BE0-1D1A-A3A6F398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75" y="1673525"/>
              <a:ext cx="12134850" cy="5184475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01E45A3-CE2F-3509-A5D1-CD4C40B65500}"/>
                </a:ext>
              </a:extLst>
            </p:cNvPr>
            <p:cNvSpPr/>
            <p:nvPr/>
          </p:nvSpPr>
          <p:spPr>
            <a:xfrm>
              <a:off x="0" y="767751"/>
              <a:ext cx="12192000" cy="90577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latin typeface="궁서체" panose="02030609000101010101" pitchFamily="17" charset="-127"/>
                  <a:ea typeface="궁서체" panose="02030609000101010101" pitchFamily="17" charset="-127"/>
                </a:rPr>
                <a:t>B</a:t>
              </a:r>
              <a:r>
                <a:rPr lang="ko-KR" altLang="en-US" sz="3600" b="1" dirty="0">
                  <a:latin typeface="궁서체" panose="02030609000101010101" pitchFamily="17" charset="-127"/>
                  <a:ea typeface="궁서체" panose="02030609000101010101" pitchFamily="17" charset="-127"/>
                </a:rPr>
                <a:t>동 </a:t>
              </a:r>
              <a:r>
                <a:rPr lang="en-US" altLang="ko-KR" sz="3600" b="1" dirty="0">
                  <a:latin typeface="궁서체" panose="02030609000101010101" pitchFamily="17" charset="-127"/>
                  <a:ea typeface="궁서체" panose="02030609000101010101" pitchFamily="17" charset="-127"/>
                </a:rPr>
                <a:t>3</a:t>
              </a:r>
              <a:r>
                <a:rPr lang="ko-KR" altLang="en-US" sz="3600" b="1" dirty="0">
                  <a:latin typeface="궁서체" panose="02030609000101010101" pitchFamily="17" charset="-127"/>
                  <a:ea typeface="궁서체" panose="02030609000101010101" pitchFamily="17" charset="-127"/>
                </a:rPr>
                <a:t>층 건물</a:t>
              </a:r>
              <a:r>
                <a:rPr lang="en-US" altLang="ko-KR" sz="3600" b="1" dirty="0">
                  <a:latin typeface="궁서체" panose="02030609000101010101" pitchFamily="17" charset="-127"/>
                  <a:ea typeface="궁서체" panose="02030609000101010101" pitchFamily="17" charset="-127"/>
                </a:rPr>
                <a:t>(</a:t>
              </a:r>
              <a:r>
                <a:rPr lang="ko-KR" altLang="en-US" sz="3600" b="1" dirty="0">
                  <a:latin typeface="궁서체" panose="02030609000101010101" pitchFamily="17" charset="-127"/>
                  <a:ea typeface="궁서체" panose="02030609000101010101" pitchFamily="17" charset="-127"/>
                </a:rPr>
                <a:t>무허가</a:t>
              </a:r>
              <a:r>
                <a:rPr lang="en-US" altLang="ko-KR" sz="3600" b="1" dirty="0">
                  <a:latin typeface="궁서체" panose="02030609000101010101" pitchFamily="17" charset="-127"/>
                  <a:ea typeface="궁서체" panose="02030609000101010101" pitchFamily="17" charset="-127"/>
                </a:rPr>
                <a:t>) </a:t>
              </a:r>
              <a:r>
                <a:rPr lang="ko-KR" altLang="en-US" sz="3600" b="1" dirty="0">
                  <a:latin typeface="궁서체" panose="02030609000101010101" pitchFamily="17" charset="-127"/>
                  <a:ea typeface="궁서체" panose="02030609000101010101" pitchFamily="17" charset="-127"/>
                </a:rPr>
                <a:t>증축 </a:t>
              </a:r>
              <a:r>
                <a:rPr lang="en-US" altLang="ko-KR" sz="3600" b="1" dirty="0">
                  <a:latin typeface="궁서체" panose="02030609000101010101" pitchFamily="17" charset="-127"/>
                  <a:ea typeface="궁서체" panose="02030609000101010101" pitchFamily="17" charset="-127"/>
                </a:rPr>
                <a:t>!</a:t>
              </a:r>
              <a:r>
                <a:rPr lang="ko-KR" altLang="en-US" sz="3600" b="1" dirty="0">
                  <a:latin typeface="궁서체" panose="02030609000101010101" pitchFamily="17" charset="-127"/>
                  <a:ea typeface="궁서체" panose="02030609000101010101" pitchFamily="17" charset="-127"/>
                </a:rPr>
                <a:t>예정</a:t>
              </a:r>
              <a:r>
                <a:rPr lang="en-US" altLang="ko-KR" sz="3600" b="1" dirty="0">
                  <a:latin typeface="궁서체" panose="02030609000101010101" pitchFamily="17" charset="-127"/>
                  <a:ea typeface="궁서체" panose="02030609000101010101" pitchFamily="17" charset="-127"/>
                </a:rPr>
                <a:t>!</a:t>
              </a:r>
              <a:endParaRPr lang="ko-KR" altLang="en-US" sz="3600" b="1" dirty="0">
                <a:latin typeface="궁서체" panose="02030609000101010101" pitchFamily="17" charset="-127"/>
                <a:ea typeface="궁서체" panose="02030609000101010101" pitchFamily="17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794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09FB392-D3F1-A31A-0B89-B4A649F1FFB5}"/>
              </a:ext>
            </a:extLst>
          </p:cNvPr>
          <p:cNvSpPr/>
          <p:nvPr/>
        </p:nvSpPr>
        <p:spPr>
          <a:xfrm>
            <a:off x="0" y="0"/>
            <a:ext cx="5443268" cy="25725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B</a:t>
            </a:r>
            <a:r>
              <a:rPr lang="ko-KR" altLang="en-US" sz="2800" dirty="0"/>
              <a:t>동 증축으로 인해 각자 역할 분담 실시</a:t>
            </a:r>
            <a:endParaRPr lang="en-US" altLang="ko-KR" sz="2800" dirty="0"/>
          </a:p>
          <a:p>
            <a:pPr algn="ctr"/>
            <a:r>
              <a:rPr lang="ko-KR" altLang="en-US" sz="2800" dirty="0" err="1"/>
              <a:t>나겸</a:t>
            </a:r>
            <a:r>
              <a:rPr lang="ko-KR" altLang="en-US" sz="2800" dirty="0"/>
              <a:t> </a:t>
            </a:r>
            <a:r>
              <a:rPr lang="en-US" altLang="ko-KR" sz="2800" dirty="0"/>
              <a:t>– </a:t>
            </a:r>
            <a:r>
              <a:rPr lang="ko-KR" altLang="en-US" sz="2800" dirty="0"/>
              <a:t>예약하기</a:t>
            </a:r>
            <a:endParaRPr lang="en-US" altLang="ko-KR" sz="2800" dirty="0"/>
          </a:p>
          <a:p>
            <a:pPr algn="ctr"/>
            <a:r>
              <a:rPr lang="ko-KR" altLang="en-US" sz="2800" dirty="0"/>
              <a:t>진석 </a:t>
            </a:r>
            <a:r>
              <a:rPr lang="en-US" altLang="ko-KR" sz="2800" dirty="0"/>
              <a:t>– </a:t>
            </a:r>
            <a:r>
              <a:rPr lang="ko-KR" altLang="en-US" sz="2800" dirty="0"/>
              <a:t>예약변경</a:t>
            </a:r>
            <a:endParaRPr lang="en-US" altLang="ko-KR" sz="2800" dirty="0"/>
          </a:p>
          <a:p>
            <a:pPr algn="ctr"/>
            <a:r>
              <a:rPr lang="ko-KR" altLang="en-US" sz="2800" dirty="0"/>
              <a:t>주용 </a:t>
            </a:r>
            <a:r>
              <a:rPr lang="en-US" altLang="ko-KR" sz="2800" dirty="0"/>
              <a:t>– Room </a:t>
            </a:r>
            <a:r>
              <a:rPr lang="ko-KR" altLang="en-US" sz="2800" dirty="0"/>
              <a:t>클래스</a:t>
            </a:r>
            <a:endParaRPr lang="en-US" altLang="ko-KR" sz="2800" dirty="0"/>
          </a:p>
          <a:p>
            <a:pPr algn="ctr"/>
            <a:r>
              <a:rPr lang="ko-KR" altLang="en-US" sz="2800" dirty="0"/>
              <a:t>여기서 사건이 발생을 한다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6F47FC7-5A15-2C79-5897-6DCF46EE31AF}"/>
              </a:ext>
            </a:extLst>
          </p:cNvPr>
          <p:cNvGrpSpPr/>
          <p:nvPr/>
        </p:nvGrpSpPr>
        <p:grpSpPr>
          <a:xfrm rot="20689285">
            <a:off x="4420204" y="2724510"/>
            <a:ext cx="1860430" cy="2334883"/>
            <a:chOff x="4908430" y="1354347"/>
            <a:chExt cx="1860430" cy="2334883"/>
          </a:xfrm>
        </p:grpSpPr>
        <p:sp>
          <p:nvSpPr>
            <p:cNvPr id="5" name="화살표: 갈매기형 수장 4">
              <a:extLst>
                <a:ext uri="{FF2B5EF4-FFF2-40B4-BE49-F238E27FC236}">
                  <a16:creationId xmlns:a16="http://schemas.microsoft.com/office/drawing/2014/main" id="{43BCC234-AF35-B423-7FB8-037DA1352AB8}"/>
                </a:ext>
              </a:extLst>
            </p:cNvPr>
            <p:cNvSpPr/>
            <p:nvPr/>
          </p:nvSpPr>
          <p:spPr>
            <a:xfrm rot="2096960">
              <a:off x="4908430" y="1354347"/>
              <a:ext cx="793630" cy="1268083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2429BF66-1768-7103-93AA-2C7CD42FCF84}"/>
                </a:ext>
              </a:extLst>
            </p:cNvPr>
            <p:cNvSpPr/>
            <p:nvPr/>
          </p:nvSpPr>
          <p:spPr>
            <a:xfrm rot="2096960">
              <a:off x="5060830" y="1506747"/>
              <a:ext cx="793630" cy="1268083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화살표: 갈매기형 수장 6">
              <a:extLst>
                <a:ext uri="{FF2B5EF4-FFF2-40B4-BE49-F238E27FC236}">
                  <a16:creationId xmlns:a16="http://schemas.microsoft.com/office/drawing/2014/main" id="{5190F46E-1D52-E956-70EA-EBE2309330CB}"/>
                </a:ext>
              </a:extLst>
            </p:cNvPr>
            <p:cNvSpPr/>
            <p:nvPr/>
          </p:nvSpPr>
          <p:spPr>
            <a:xfrm rot="2096960">
              <a:off x="5213230" y="1659147"/>
              <a:ext cx="793630" cy="1268083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화살표: 갈매기형 수장 7">
              <a:extLst>
                <a:ext uri="{FF2B5EF4-FFF2-40B4-BE49-F238E27FC236}">
                  <a16:creationId xmlns:a16="http://schemas.microsoft.com/office/drawing/2014/main" id="{6FEBD87A-F88A-7FC1-3058-6D86725DCE2A}"/>
                </a:ext>
              </a:extLst>
            </p:cNvPr>
            <p:cNvSpPr/>
            <p:nvPr/>
          </p:nvSpPr>
          <p:spPr>
            <a:xfrm rot="2096960">
              <a:off x="5365630" y="1811547"/>
              <a:ext cx="793630" cy="1268083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화살표: 갈매기형 수장 8">
              <a:extLst>
                <a:ext uri="{FF2B5EF4-FFF2-40B4-BE49-F238E27FC236}">
                  <a16:creationId xmlns:a16="http://schemas.microsoft.com/office/drawing/2014/main" id="{4CABD19D-511B-E283-49DA-CAC3F9D65591}"/>
                </a:ext>
              </a:extLst>
            </p:cNvPr>
            <p:cNvSpPr/>
            <p:nvPr/>
          </p:nvSpPr>
          <p:spPr>
            <a:xfrm rot="2096960">
              <a:off x="5518030" y="1963947"/>
              <a:ext cx="793630" cy="1268083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화살표: 갈매기형 수장 9">
              <a:extLst>
                <a:ext uri="{FF2B5EF4-FFF2-40B4-BE49-F238E27FC236}">
                  <a16:creationId xmlns:a16="http://schemas.microsoft.com/office/drawing/2014/main" id="{C82697E0-366A-D940-8202-A5DD1765BD2F}"/>
                </a:ext>
              </a:extLst>
            </p:cNvPr>
            <p:cNvSpPr/>
            <p:nvPr/>
          </p:nvSpPr>
          <p:spPr>
            <a:xfrm rot="2096960">
              <a:off x="5670430" y="2116347"/>
              <a:ext cx="793630" cy="1268083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화살표: 갈매기형 수장 10">
              <a:extLst>
                <a:ext uri="{FF2B5EF4-FFF2-40B4-BE49-F238E27FC236}">
                  <a16:creationId xmlns:a16="http://schemas.microsoft.com/office/drawing/2014/main" id="{5B97B103-6319-C1EA-7DCE-8BD0E9AEF91F}"/>
                </a:ext>
              </a:extLst>
            </p:cNvPr>
            <p:cNvSpPr/>
            <p:nvPr/>
          </p:nvSpPr>
          <p:spPr>
            <a:xfrm rot="2096960">
              <a:off x="5822830" y="2268747"/>
              <a:ext cx="793630" cy="1268083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화살표: 갈매기형 수장 11">
              <a:extLst>
                <a:ext uri="{FF2B5EF4-FFF2-40B4-BE49-F238E27FC236}">
                  <a16:creationId xmlns:a16="http://schemas.microsoft.com/office/drawing/2014/main" id="{F7201C10-16A3-EFB9-FC9B-7D29D0CCECE8}"/>
                </a:ext>
              </a:extLst>
            </p:cNvPr>
            <p:cNvSpPr/>
            <p:nvPr/>
          </p:nvSpPr>
          <p:spPr>
            <a:xfrm rot="2096960">
              <a:off x="5975230" y="2421147"/>
              <a:ext cx="793630" cy="1268083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020E97-C7A1-6104-D268-82A19A6628D5}"/>
              </a:ext>
            </a:extLst>
          </p:cNvPr>
          <p:cNvSpPr/>
          <p:nvPr/>
        </p:nvSpPr>
        <p:spPr>
          <a:xfrm>
            <a:off x="6545197" y="2448030"/>
            <a:ext cx="5646803" cy="33016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각자 수정한 부분을 합치기 시작하며 각종 오류들이 발생</a:t>
            </a:r>
            <a:r>
              <a:rPr lang="en-US" altLang="ko-KR" sz="3200" dirty="0"/>
              <a:t>…</a:t>
            </a:r>
          </a:p>
          <a:p>
            <a:pPr algn="ctr"/>
            <a:r>
              <a:rPr lang="ko-KR" altLang="en-US" sz="3200" dirty="0" err="1"/>
              <a:t>나겸</a:t>
            </a:r>
            <a:r>
              <a:rPr lang="ko-KR" altLang="en-US" sz="3200" dirty="0"/>
              <a:t> </a:t>
            </a:r>
            <a:r>
              <a:rPr lang="en-US" altLang="ko-KR" sz="3200" dirty="0"/>
              <a:t>– </a:t>
            </a:r>
            <a:r>
              <a:rPr lang="ko-KR" altLang="en-US" sz="3200" dirty="0"/>
              <a:t>식은땀 </a:t>
            </a:r>
            <a:r>
              <a:rPr lang="en-US" altLang="ko-KR" sz="3200" dirty="0"/>
              <a:t>and </a:t>
            </a:r>
            <a:r>
              <a:rPr lang="ko-KR" altLang="en-US" sz="3200" dirty="0"/>
              <a:t>분노</a:t>
            </a:r>
            <a:endParaRPr lang="en-US" altLang="ko-KR" sz="3200" dirty="0"/>
          </a:p>
          <a:p>
            <a:pPr algn="ctr"/>
            <a:r>
              <a:rPr lang="ko-KR" altLang="en-US" sz="3200" dirty="0"/>
              <a:t>진석 </a:t>
            </a:r>
            <a:r>
              <a:rPr lang="en-US" altLang="ko-KR" sz="3200" dirty="0"/>
              <a:t>– </a:t>
            </a:r>
            <a:r>
              <a:rPr lang="ko-KR" altLang="en-US" sz="3200" dirty="0"/>
              <a:t>분노</a:t>
            </a:r>
            <a:endParaRPr lang="en-US" altLang="ko-KR" sz="3200" dirty="0"/>
          </a:p>
          <a:p>
            <a:pPr algn="ctr"/>
            <a:r>
              <a:rPr lang="ko-KR" altLang="en-US" sz="3200" dirty="0"/>
              <a:t>주용 </a:t>
            </a:r>
            <a:r>
              <a:rPr lang="en-US" altLang="ko-KR" sz="3200" dirty="0"/>
              <a:t>- </a:t>
            </a:r>
            <a:r>
              <a:rPr lang="ko-KR" altLang="en-US" sz="3200" dirty="0"/>
              <a:t>무념무상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9F48271-9ADC-1299-3145-E08DECF29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626" y="704035"/>
            <a:ext cx="4648849" cy="2657846"/>
          </a:xfrm>
          <a:prstGeom prst="rect">
            <a:avLst/>
          </a:prstGeom>
        </p:spPr>
      </p:pic>
      <p:pic>
        <p:nvPicPr>
          <p:cNvPr id="23" name="주식짤">
            <a:hlinkClick r:id="" action="ppaction://media"/>
            <a:extLst>
              <a:ext uri="{FF2B5EF4-FFF2-40B4-BE49-F238E27FC236}">
                <a16:creationId xmlns:a16="http://schemas.microsoft.com/office/drawing/2014/main" id="{EFEBCB3E-0BCE-D4D9-D199-B13F0A16D1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6604" y="36762"/>
            <a:ext cx="11394082" cy="665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  <p:bldLst>
      <p:bldP spid="4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0F552CA-B7D3-04F1-09B4-936ADE4F4D2A}"/>
              </a:ext>
            </a:extLst>
          </p:cNvPr>
          <p:cNvSpPr/>
          <p:nvPr/>
        </p:nvSpPr>
        <p:spPr>
          <a:xfrm>
            <a:off x="2967487" y="1328468"/>
            <a:ext cx="6688347" cy="3985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6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조원들의 현재 상태</a:t>
            </a:r>
            <a:r>
              <a:rPr lang="en-US" altLang="ko-KR" sz="96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..</a:t>
            </a:r>
            <a:endParaRPr lang="ko-KR" altLang="en-US" sz="9600" b="1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9EF0634-B2F6-8A38-DE2A-94509273446F}"/>
              </a:ext>
            </a:extLst>
          </p:cNvPr>
          <p:cNvGrpSpPr/>
          <p:nvPr/>
        </p:nvGrpSpPr>
        <p:grpSpPr>
          <a:xfrm>
            <a:off x="414067" y="0"/>
            <a:ext cx="6193766" cy="2656936"/>
            <a:chOff x="414067" y="0"/>
            <a:chExt cx="6193766" cy="2656936"/>
          </a:xfrm>
        </p:grpSpPr>
        <p:pic>
          <p:nvPicPr>
            <p:cNvPr id="14338" name="Picture 2" descr="짤방넷">
              <a:extLst>
                <a:ext uri="{FF2B5EF4-FFF2-40B4-BE49-F238E27FC236}">
                  <a16:creationId xmlns:a16="http://schemas.microsoft.com/office/drawing/2014/main" id="{1647C3AC-0F88-1990-D54D-09EE07CCC3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6166" y="0"/>
              <a:ext cx="4071667" cy="2656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23E9468-4150-801D-2155-534E5FF62C25}"/>
                </a:ext>
              </a:extLst>
            </p:cNvPr>
            <p:cNvSpPr/>
            <p:nvPr/>
          </p:nvSpPr>
          <p:spPr>
            <a:xfrm>
              <a:off x="414067" y="416945"/>
              <a:ext cx="2122099" cy="120769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/>
                <a:t>진석</a:t>
              </a:r>
              <a:endParaRPr lang="en-US" altLang="ko-KR" sz="2800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EDECD79-616E-2232-EF98-18BB425AAC55}"/>
              </a:ext>
            </a:extLst>
          </p:cNvPr>
          <p:cNvGrpSpPr/>
          <p:nvPr/>
        </p:nvGrpSpPr>
        <p:grpSpPr>
          <a:xfrm>
            <a:off x="7193210" y="34506"/>
            <a:ext cx="4591691" cy="6428127"/>
            <a:chOff x="7193210" y="34506"/>
            <a:chExt cx="4591691" cy="642812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D70403D-455A-6C6F-CD44-76675AE9C947}"/>
                </a:ext>
              </a:extLst>
            </p:cNvPr>
            <p:cNvSpPr/>
            <p:nvPr/>
          </p:nvSpPr>
          <p:spPr>
            <a:xfrm>
              <a:off x="8428007" y="34506"/>
              <a:ext cx="2122099" cy="120769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/>
                <a:t>주용</a:t>
              </a:r>
              <a:endParaRPr lang="en-US" altLang="ko-KR" sz="2800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5BB1D08-3C59-66D4-1396-16DDBA52F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3210" y="1242204"/>
              <a:ext cx="4591691" cy="5220429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89296CD-9C11-8EF6-66E6-7E0701B142D5}"/>
              </a:ext>
            </a:extLst>
          </p:cNvPr>
          <p:cNvGrpSpPr/>
          <p:nvPr/>
        </p:nvGrpSpPr>
        <p:grpSpPr>
          <a:xfrm>
            <a:off x="414067" y="2656936"/>
            <a:ext cx="6193766" cy="3393056"/>
            <a:chOff x="414067" y="2656936"/>
            <a:chExt cx="6193766" cy="3393056"/>
          </a:xfrm>
        </p:grpSpPr>
        <p:pic>
          <p:nvPicPr>
            <p:cNvPr id="14340" name="Picture 4" descr="정형돈 무한도전 무도 얌전한 사람을 거칠게 만들어요 열받아 화나게 화남 화나&#10;&lt;script src=">
              <a:extLst>
                <a:ext uri="{FF2B5EF4-FFF2-40B4-BE49-F238E27FC236}">
                  <a16:creationId xmlns:a16="http://schemas.microsoft.com/office/drawing/2014/main" id="{6AF76C21-7F37-A2BB-2C67-76BCB749F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6166" y="2656936"/>
              <a:ext cx="4071667" cy="3393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31086FE-BB6B-84E6-BA63-5D3D3BCC4C0B}"/>
                </a:ext>
              </a:extLst>
            </p:cNvPr>
            <p:cNvSpPr/>
            <p:nvPr/>
          </p:nvSpPr>
          <p:spPr>
            <a:xfrm>
              <a:off x="414067" y="3810001"/>
              <a:ext cx="2122099" cy="120769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/>
                <a:t>나겸</a:t>
              </a:r>
              <a:endParaRPr lang="en-US" altLang="ko-KR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937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7A59327-27B0-9B83-B61F-AE5B33CEA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9238"/>
            <a:ext cx="12192000" cy="33904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71CCC2E-AB9E-7115-7A4B-A969342EBC6C}"/>
              </a:ext>
            </a:extLst>
          </p:cNvPr>
          <p:cNvSpPr/>
          <p:nvPr/>
        </p:nvSpPr>
        <p:spPr>
          <a:xfrm>
            <a:off x="0" y="0"/>
            <a:ext cx="12192000" cy="17942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6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6</a:t>
            </a:r>
            <a:r>
              <a:rPr lang="ko-KR" altLang="en-US" sz="56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월 </a:t>
            </a:r>
            <a:r>
              <a:rPr lang="en-US" altLang="ko-KR" sz="56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28</a:t>
            </a:r>
            <a:r>
              <a:rPr lang="ko-KR" altLang="en-US" sz="56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일 오전</a:t>
            </a:r>
            <a:r>
              <a:rPr lang="en-US" altLang="ko-KR" sz="56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en-US" altLang="ko-KR" sz="5600" dirty="0" err="1">
                <a:latin typeface="Adobe Garamond Pro Bold" panose="02020702060506020403" pitchFamily="18" charset="0"/>
                <a:ea typeface="궁서체" panose="02030609000101010101" pitchFamily="17" charset="-127"/>
              </a:rPr>
              <a:t>TwoDragon</a:t>
            </a:r>
            <a:r>
              <a:rPr lang="ko-KR" altLang="en-US" sz="5600" dirty="0">
                <a:latin typeface="Adobe Garamond Pro Bold" panose="02020702060506020403" pitchFamily="18" charset="0"/>
                <a:ea typeface="궁서체" panose="02030609000101010101" pitchFamily="17" charset="-127"/>
              </a:rPr>
              <a:t>조원들은 </a:t>
            </a:r>
            <a:r>
              <a:rPr lang="ko-KR" altLang="en-US" sz="5600" dirty="0" err="1">
                <a:latin typeface="Adobe Garamond Pro Bold" panose="02020702060506020403" pitchFamily="18" charset="0"/>
                <a:ea typeface="궁서체" panose="02030609000101010101" pitchFamily="17" charset="-127"/>
              </a:rPr>
              <a:t>멘탈이</a:t>
            </a:r>
            <a:r>
              <a:rPr lang="ko-KR" altLang="en-US" sz="5600" dirty="0">
                <a:latin typeface="Adobe Garamond Pro Bold" panose="02020702060506020403" pitchFamily="18" charset="0"/>
                <a:ea typeface="궁서체" panose="02030609000101010101" pitchFamily="17" charset="-127"/>
              </a:rPr>
              <a:t> </a:t>
            </a:r>
            <a:r>
              <a:rPr lang="ko-KR" altLang="en-US" sz="5600" dirty="0" err="1">
                <a:latin typeface="Adobe Garamond Pro Bold" panose="02020702060506020403" pitchFamily="18" charset="0"/>
                <a:ea typeface="궁서체" panose="02030609000101010101" pitchFamily="17" charset="-127"/>
              </a:rPr>
              <a:t>부서진채로</a:t>
            </a:r>
            <a:r>
              <a:rPr lang="ko-KR" altLang="en-US" sz="5600" dirty="0">
                <a:latin typeface="Adobe Garamond Pro Bold" panose="02020702060506020403" pitchFamily="18" charset="0"/>
                <a:ea typeface="궁서체" panose="02030609000101010101" pitchFamily="17" charset="-127"/>
              </a:rPr>
              <a:t> 등교를 하는데</a:t>
            </a:r>
            <a:r>
              <a:rPr lang="en-US" altLang="ko-KR" sz="5600" dirty="0">
                <a:latin typeface="Adobe Garamond Pro Bold" panose="02020702060506020403" pitchFamily="18" charset="0"/>
                <a:ea typeface="궁서체" panose="02030609000101010101" pitchFamily="17" charset="-127"/>
              </a:rPr>
              <a:t>..</a:t>
            </a:r>
            <a:endParaRPr lang="ko-KR" altLang="en-US" sz="5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2D93C9-9E2D-7C64-6A13-1EF7CA8FFFE4}"/>
              </a:ext>
            </a:extLst>
          </p:cNvPr>
          <p:cNvSpPr/>
          <p:nvPr/>
        </p:nvSpPr>
        <p:spPr>
          <a:xfrm>
            <a:off x="0" y="3429000"/>
            <a:ext cx="12192000" cy="17942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중대발표</a:t>
            </a:r>
            <a:r>
              <a:rPr lang="en-US" altLang="ko-KR" sz="6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!! </a:t>
            </a:r>
            <a:r>
              <a:rPr lang="ko-KR" altLang="en-US" sz="6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클라이언트가 </a:t>
            </a:r>
            <a:r>
              <a:rPr lang="en-US" altLang="ko-KR" sz="6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B</a:t>
            </a:r>
            <a:r>
              <a:rPr lang="ko-KR" altLang="en-US" sz="60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동 발표사항 제거 발표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676FCB3-CAE0-65E1-CFD5-5CDAC27A45E6}"/>
              </a:ext>
            </a:extLst>
          </p:cNvPr>
          <p:cNvGrpSpPr/>
          <p:nvPr/>
        </p:nvGrpSpPr>
        <p:grpSpPr>
          <a:xfrm>
            <a:off x="4893251" y="2084438"/>
            <a:ext cx="2091906" cy="1028701"/>
            <a:chOff x="4972382" y="2097296"/>
            <a:chExt cx="2091906" cy="1028701"/>
          </a:xfrm>
        </p:grpSpPr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1296A283-35B3-8688-AEEE-73E9505E07CD}"/>
                </a:ext>
              </a:extLst>
            </p:cNvPr>
            <p:cNvSpPr/>
            <p:nvPr/>
          </p:nvSpPr>
          <p:spPr>
            <a:xfrm rot="5400000">
              <a:off x="5503984" y="1565694"/>
              <a:ext cx="571501" cy="1634706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화살표: 갈매기형 수장 6">
              <a:extLst>
                <a:ext uri="{FF2B5EF4-FFF2-40B4-BE49-F238E27FC236}">
                  <a16:creationId xmlns:a16="http://schemas.microsoft.com/office/drawing/2014/main" id="{D892F59B-0A3C-FD00-E9A4-C20387C16F7F}"/>
                </a:ext>
              </a:extLst>
            </p:cNvPr>
            <p:cNvSpPr/>
            <p:nvPr/>
          </p:nvSpPr>
          <p:spPr>
            <a:xfrm rot="5400000">
              <a:off x="5656384" y="1718094"/>
              <a:ext cx="571501" cy="1634706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화살표: 갈매기형 수장 7">
              <a:extLst>
                <a:ext uri="{FF2B5EF4-FFF2-40B4-BE49-F238E27FC236}">
                  <a16:creationId xmlns:a16="http://schemas.microsoft.com/office/drawing/2014/main" id="{CF293B67-6132-1D39-6D75-156BB17DC024}"/>
                </a:ext>
              </a:extLst>
            </p:cNvPr>
            <p:cNvSpPr/>
            <p:nvPr/>
          </p:nvSpPr>
          <p:spPr>
            <a:xfrm rot="5400000">
              <a:off x="5808784" y="1870494"/>
              <a:ext cx="571501" cy="1634706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화살표: 갈매기형 수장 8">
              <a:extLst>
                <a:ext uri="{FF2B5EF4-FFF2-40B4-BE49-F238E27FC236}">
                  <a16:creationId xmlns:a16="http://schemas.microsoft.com/office/drawing/2014/main" id="{7A17B8D7-8DF4-E440-918D-9CF2E21F1883}"/>
                </a:ext>
              </a:extLst>
            </p:cNvPr>
            <p:cNvSpPr/>
            <p:nvPr/>
          </p:nvSpPr>
          <p:spPr>
            <a:xfrm rot="5400000">
              <a:off x="5961184" y="2022894"/>
              <a:ext cx="571501" cy="1634706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D650585-9F6A-34D1-EF41-A31CC189F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031" y="829564"/>
            <a:ext cx="12274062" cy="492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2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8E265F-2A5A-BEFE-8AF7-738201C4B9AD}"/>
              </a:ext>
            </a:extLst>
          </p:cNvPr>
          <p:cNvSpPr/>
          <p:nvPr/>
        </p:nvSpPr>
        <p:spPr>
          <a:xfrm>
            <a:off x="1" y="0"/>
            <a:ext cx="6163408" cy="29014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이후 선생님께 마지막 </a:t>
            </a:r>
            <a:endParaRPr lang="en-US" altLang="ko-KR" sz="3200" dirty="0"/>
          </a:p>
          <a:p>
            <a:pPr algn="ctr"/>
            <a:r>
              <a:rPr lang="ko-KR" altLang="en-US" sz="3200" dirty="0"/>
              <a:t>중간보고를 거치며 수정하고</a:t>
            </a:r>
            <a:endParaRPr lang="en-US" altLang="ko-KR" sz="3200" dirty="0"/>
          </a:p>
          <a:p>
            <a:pPr algn="ctr"/>
            <a:r>
              <a:rPr lang="ko-KR" altLang="en-US" sz="3200" dirty="0"/>
              <a:t>중요한 에러가 에이스 </a:t>
            </a:r>
            <a:r>
              <a:rPr lang="en-US" altLang="ko-KR" sz="3200" dirty="0"/>
              <a:t>- </a:t>
            </a:r>
            <a:r>
              <a:rPr lang="ko-KR" altLang="en-US" sz="3200" dirty="0" err="1"/>
              <a:t>이나겸만든</a:t>
            </a:r>
            <a:r>
              <a:rPr lang="ko-KR" altLang="en-US" sz="3200" dirty="0"/>
              <a:t> 것에서 발생을 하여 찾기를 하는데</a:t>
            </a:r>
            <a:r>
              <a:rPr lang="en-US" altLang="ko-KR" sz="3200" dirty="0"/>
              <a:t>….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E54D65-47C6-5B27-94A5-418B6097F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409" y="0"/>
            <a:ext cx="6028590" cy="424874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5A8D8C-C946-D794-A0D3-607F1B507139}"/>
              </a:ext>
            </a:extLst>
          </p:cNvPr>
          <p:cNvGrpSpPr/>
          <p:nvPr/>
        </p:nvGrpSpPr>
        <p:grpSpPr>
          <a:xfrm>
            <a:off x="0" y="2901461"/>
            <a:ext cx="6155504" cy="3481753"/>
            <a:chOff x="0" y="2901461"/>
            <a:chExt cx="6155504" cy="348175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C99FE86-CDBF-CF7E-1F07-C190DDD8F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901461"/>
              <a:ext cx="6155504" cy="348175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9F0AFB-1ECC-B315-541E-14F86051D4FC}"/>
                </a:ext>
              </a:extLst>
            </p:cNvPr>
            <p:cNvSpPr txBox="1"/>
            <p:nvPr/>
          </p:nvSpPr>
          <p:spPr>
            <a:xfrm>
              <a:off x="4317467" y="3068513"/>
              <a:ext cx="1582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 err="1"/>
                <a:t>나겸</a:t>
              </a:r>
              <a:endParaRPr lang="ko-KR" altLang="en-US" sz="36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703ABD-7EF3-6C80-F91F-7CFF7453C93F}"/>
                </a:ext>
              </a:extLst>
            </p:cNvPr>
            <p:cNvSpPr txBox="1"/>
            <p:nvPr/>
          </p:nvSpPr>
          <p:spPr>
            <a:xfrm>
              <a:off x="319897" y="3068513"/>
              <a:ext cx="1582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/>
                <a:t>버그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185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2DAA14C5-C049-04D8-C793-42D746358BB9}"/>
              </a:ext>
            </a:extLst>
          </p:cNvPr>
          <p:cNvGrpSpPr/>
          <p:nvPr/>
        </p:nvGrpSpPr>
        <p:grpSpPr>
          <a:xfrm>
            <a:off x="0" y="0"/>
            <a:ext cx="12192000" cy="8135639"/>
            <a:chOff x="0" y="0"/>
            <a:chExt cx="12192000" cy="813563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33249D3-B044-4F19-896C-F7AE359BF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6450" y="57708"/>
              <a:ext cx="6305550" cy="7088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7DBA470-A0E7-CB61-F0A5-672744778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886450" cy="8135639"/>
            </a:xfrm>
            <a:prstGeom prst="rect">
              <a:avLst/>
            </a:prstGeom>
            <a:noFill/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1B21473-F0AB-D753-9BB9-F856057AC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0"/>
            <a:ext cx="9308123" cy="2699238"/>
          </a:xfrm>
        </p:spPr>
        <p:txBody>
          <a:bodyPr/>
          <a:lstStyle/>
          <a:p>
            <a:r>
              <a:rPr lang="en-US" altLang="ko-KR" sz="8800" dirty="0" err="1">
                <a:latin typeface="Adobe Garamond Pro Bold" panose="02020702060506020403" pitchFamily="18" charset="0"/>
                <a:ea typeface="궁서체" panose="02030609000101010101" pitchFamily="17" charset="-127"/>
              </a:rPr>
              <a:t>TwoDragon</a:t>
            </a:r>
            <a:r>
              <a:rPr lang="en-US" altLang="ko-KR" dirty="0">
                <a:ea typeface="궁서체" panose="02030609000101010101" pitchFamily="17" charset="-127"/>
              </a:rPr>
              <a:t> 2</a:t>
            </a:r>
            <a:r>
              <a:rPr lang="ko-KR" altLang="en-US" dirty="0">
                <a:ea typeface="궁서체" panose="02030609000101010101" pitchFamily="17" charset="-127"/>
              </a:rPr>
              <a:t>조 </a:t>
            </a:r>
            <a:br>
              <a:rPr lang="en-US" altLang="ko-KR" dirty="0">
                <a:ea typeface="궁서체" panose="02030609000101010101" pitchFamily="17" charset="-127"/>
              </a:rPr>
            </a:br>
            <a:r>
              <a:rPr lang="ko-KR" altLang="en-US" dirty="0" err="1">
                <a:ea typeface="궁서체" panose="02030609000101010101" pitchFamily="17" charset="-127"/>
              </a:rPr>
              <a:t>자기소개올립니다</a:t>
            </a:r>
            <a:r>
              <a:rPr lang="en-US" altLang="ko-KR" dirty="0">
                <a:ea typeface="궁서체" panose="02030609000101010101" pitchFamily="17" charset="-127"/>
              </a:rPr>
              <a:t>.</a:t>
            </a:r>
            <a:endParaRPr lang="ko-KR" altLang="en-US" dirty="0">
              <a:ea typeface="궁서체" panose="02030609000101010101" pitchFamily="17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FF1B47-A046-C163-865C-CDD577A53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36054"/>
          </a:xfrm>
        </p:spPr>
        <p:txBody>
          <a:bodyPr>
            <a:normAutofit/>
          </a:bodyPr>
          <a:lstStyle/>
          <a:p>
            <a:r>
              <a:rPr lang="ko-KR" altLang="en-US" sz="5000" b="1" dirty="0">
                <a:ea typeface="궁서체" panose="02030609000101010101" pitchFamily="17" charset="-127"/>
              </a:rPr>
              <a:t>뿌잉뿌잉 조장 박주용</a:t>
            </a:r>
            <a:endParaRPr lang="en-US" altLang="ko-KR" sz="5000" b="1" dirty="0">
              <a:ea typeface="궁서체" panose="02030609000101010101" pitchFamily="17" charset="-127"/>
            </a:endParaRPr>
          </a:p>
          <a:p>
            <a:r>
              <a:rPr lang="ko-KR" altLang="en-US" sz="5000" b="1" dirty="0" err="1">
                <a:ea typeface="궁서체" panose="02030609000101010101" pitchFamily="17" charset="-127"/>
              </a:rPr>
              <a:t>이나겸</a:t>
            </a:r>
            <a:r>
              <a:rPr lang="en-US" altLang="ko-KR" sz="5000" b="1" dirty="0">
                <a:ea typeface="궁서체" panose="02030609000101010101" pitchFamily="17" charset="-127"/>
              </a:rPr>
              <a:t>, </a:t>
            </a:r>
            <a:r>
              <a:rPr lang="ko-KR" altLang="en-US" sz="5000" b="1" dirty="0">
                <a:ea typeface="궁서체" panose="02030609000101010101" pitchFamily="17" charset="-127"/>
              </a:rPr>
              <a:t>이진석</a:t>
            </a:r>
          </a:p>
        </p:txBody>
      </p:sp>
    </p:spTree>
    <p:extLst>
      <p:ext uri="{BB962C8B-B14F-4D97-AF65-F5344CB8AC3E}">
        <p14:creationId xmlns:p14="http://schemas.microsoft.com/office/powerpoint/2010/main" val="382157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7AB42-7FCB-36D5-883D-D0D42076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29</a:t>
            </a:r>
            <a:r>
              <a:rPr lang="ko-KR" altLang="en-US" dirty="0"/>
              <a:t>일 </a:t>
            </a:r>
            <a:r>
              <a:rPr lang="en-US" altLang="ko-KR" dirty="0"/>
              <a:t>(</a:t>
            </a:r>
            <a:r>
              <a:rPr lang="ko-KR" altLang="en-US" b="1" dirty="0">
                <a:solidFill>
                  <a:srgbClr val="0070C0"/>
                </a:solidFill>
              </a:rPr>
              <a:t>토요일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E805C3C-2846-A5AB-4075-43BE8166AF9D}"/>
              </a:ext>
            </a:extLst>
          </p:cNvPr>
          <p:cNvSpPr/>
          <p:nvPr/>
        </p:nvSpPr>
        <p:spPr>
          <a:xfrm>
            <a:off x="1800402" y="2010544"/>
            <a:ext cx="8479499" cy="29874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/>
              <a:t>28</a:t>
            </a:r>
            <a:r>
              <a:rPr lang="ko-KR" altLang="en-US" sz="4800" dirty="0"/>
              <a:t>일에 이어서 </a:t>
            </a:r>
            <a:r>
              <a:rPr lang="ko-KR" altLang="en-US" sz="4800" dirty="0" err="1"/>
              <a:t>버그찾기에</a:t>
            </a:r>
            <a:r>
              <a:rPr lang="ko-KR" altLang="en-US" sz="4800" dirty="0"/>
              <a:t> 실패한 조원들은 카페에서 모이기로 하는데</a:t>
            </a:r>
            <a:r>
              <a:rPr lang="en-US" altLang="ko-KR" sz="4800" dirty="0"/>
              <a:t>…</a:t>
            </a:r>
            <a:endParaRPr lang="ko-KR" altLang="en-US" sz="4800" dirty="0"/>
          </a:p>
        </p:txBody>
      </p:sp>
      <p:pic>
        <p:nvPicPr>
          <p:cNvPr id="8" name="그림 7" descr="지상, 신발류, 야외, 사람이(가) 표시된 사진&#10;&#10;자동 생성된 설명">
            <a:extLst>
              <a:ext uri="{FF2B5EF4-FFF2-40B4-BE49-F238E27FC236}">
                <a16:creationId xmlns:a16="http://schemas.microsoft.com/office/drawing/2014/main" id="{228A8BAD-DF1A-F820-D0E7-EC39F60EF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8" y="0"/>
            <a:ext cx="12168732" cy="687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0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FAD254C-1654-DCF9-3860-94AC3F8228BD}"/>
              </a:ext>
            </a:extLst>
          </p:cNvPr>
          <p:cNvGrpSpPr/>
          <p:nvPr/>
        </p:nvGrpSpPr>
        <p:grpSpPr>
          <a:xfrm>
            <a:off x="814229" y="2037225"/>
            <a:ext cx="10563542" cy="3827217"/>
            <a:chOff x="814229" y="2037225"/>
            <a:chExt cx="10563542" cy="382721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BBBABEF-9A14-2F75-AED2-3A34FE37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7365" y="2037225"/>
              <a:ext cx="3320406" cy="381846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6284EF0-3139-25FE-40BB-409FD1C8A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8763" y="2037225"/>
              <a:ext cx="3320406" cy="382721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3D6DD04-7424-E4B0-407A-CECCC13B1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229" y="2037225"/>
              <a:ext cx="2517493" cy="3818468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BB0C77B-D7F4-B27A-40FD-8B4E70FB4FC2}"/>
              </a:ext>
            </a:extLst>
          </p:cNvPr>
          <p:cNvSpPr/>
          <p:nvPr/>
        </p:nvSpPr>
        <p:spPr>
          <a:xfrm>
            <a:off x="601133" y="203200"/>
            <a:ext cx="11209867" cy="14308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카페에서 남은 오류들을 순조롭게 처리해가던 우리의 용사들</a:t>
            </a:r>
          </a:p>
        </p:txBody>
      </p:sp>
    </p:spTree>
    <p:extLst>
      <p:ext uri="{BB962C8B-B14F-4D97-AF65-F5344CB8AC3E}">
        <p14:creationId xmlns:p14="http://schemas.microsoft.com/office/powerpoint/2010/main" val="95687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23DA6E4-AF2D-9240-6336-CC36FFF42193}"/>
              </a:ext>
            </a:extLst>
          </p:cNvPr>
          <p:cNvSpPr/>
          <p:nvPr/>
        </p:nvSpPr>
        <p:spPr>
          <a:xfrm>
            <a:off x="795867" y="364067"/>
            <a:ext cx="10879665" cy="50037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/>
              <a:t>갑자기 새로운 오류가 등장하는데</a:t>
            </a:r>
          </a:p>
        </p:txBody>
      </p:sp>
      <p:pic>
        <p:nvPicPr>
          <p:cNvPr id="10" name="그림 9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73FACCDD-9B23-0EF9-F986-39DB549B7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5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A8CBFDB-65AA-3117-716F-139237C02081}"/>
              </a:ext>
            </a:extLst>
          </p:cNvPr>
          <p:cNvSpPr/>
          <p:nvPr/>
        </p:nvSpPr>
        <p:spPr>
          <a:xfrm>
            <a:off x="2006600" y="262466"/>
            <a:ext cx="8881533" cy="49953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/>
              <a:t>맨붕에</a:t>
            </a:r>
            <a:r>
              <a:rPr lang="ko-KR" altLang="en-US" sz="3600" b="1" dirty="0"/>
              <a:t> 빠진 그들이었지만</a:t>
            </a:r>
            <a:r>
              <a:rPr lang="en-US" altLang="ko-KR" sz="3600" b="1" dirty="0"/>
              <a:t>…</a:t>
            </a:r>
            <a:endParaRPr lang="ko-KR" altLang="en-US" sz="3600" b="1" dirty="0"/>
          </a:p>
        </p:txBody>
      </p:sp>
      <p:pic>
        <p:nvPicPr>
          <p:cNvPr id="10" name="그림 9" descr="만화 영화, 그림, 텍스트, 손이(가) 표시된 사진&#10;&#10;자동 생성된 설명">
            <a:extLst>
              <a:ext uri="{FF2B5EF4-FFF2-40B4-BE49-F238E27FC236}">
                <a16:creationId xmlns:a16="http://schemas.microsoft.com/office/drawing/2014/main" id="{085484F6-A1E3-769A-DA50-E05C1AE34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851" y="-52916"/>
            <a:ext cx="12371917" cy="6919886"/>
          </a:xfrm>
          <a:prstGeom prst="rect">
            <a:avLst/>
          </a:prstGeom>
        </p:spPr>
      </p:pic>
      <p:pic>
        <p:nvPicPr>
          <p:cNvPr id="6" name="그림 5" descr="텍스트, 미소, 인간의 얼굴, 스크린샷이(가) 표시된 사진&#10;&#10;자동 생성된 설명">
            <a:extLst>
              <a:ext uri="{FF2B5EF4-FFF2-40B4-BE49-F238E27FC236}">
                <a16:creationId xmlns:a16="http://schemas.microsoft.com/office/drawing/2014/main" id="{72529302-CFFF-7EB5-ED7D-454BB1880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7" y="-61886"/>
            <a:ext cx="6265333" cy="6919886"/>
          </a:xfrm>
          <a:prstGeom prst="rect">
            <a:avLst/>
          </a:prstGeom>
        </p:spPr>
      </p:pic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069D3777-20A4-30E9-E285-AF064E38B341}"/>
              </a:ext>
            </a:extLst>
          </p:cNvPr>
          <p:cNvSpPr/>
          <p:nvPr/>
        </p:nvSpPr>
        <p:spPr>
          <a:xfrm>
            <a:off x="2006600" y="3174999"/>
            <a:ext cx="9000067" cy="2988734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주말에 소환된 이재민 선생이 친절하게 도와줘서 일단락 되었다</a:t>
            </a:r>
          </a:p>
        </p:txBody>
      </p:sp>
    </p:spTree>
    <p:extLst>
      <p:ext uri="{BB962C8B-B14F-4D97-AF65-F5344CB8AC3E}">
        <p14:creationId xmlns:p14="http://schemas.microsoft.com/office/powerpoint/2010/main" val="168333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C22E8-9617-3717-2A2F-16431B24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어려웠던점</a:t>
            </a:r>
            <a:endParaRPr lang="ko-KR" altLang="en-US" dirty="0"/>
          </a:p>
        </p:txBody>
      </p:sp>
      <p:pic>
        <p:nvPicPr>
          <p:cNvPr id="7" name="그림 6" descr="만화 영화, 소설, 텍스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3CFEAB68-FB1A-4B30-9D46-A86676951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17" y="3870904"/>
            <a:ext cx="2470150" cy="2477458"/>
          </a:xfrm>
          <a:prstGeom prst="rect">
            <a:avLst/>
          </a:prstGeom>
        </p:spPr>
      </p:pic>
      <p:pic>
        <p:nvPicPr>
          <p:cNvPr id="9" name="그림 8" descr="스케치, 라인 아트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6983DBD4-CDEB-3BE3-A6D3-581E326C0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966" y="3969808"/>
            <a:ext cx="2662767" cy="227965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3A3D03-32B5-EE8F-D55D-726E9CBDBB94}"/>
              </a:ext>
            </a:extLst>
          </p:cNvPr>
          <p:cNvGrpSpPr/>
          <p:nvPr/>
        </p:nvGrpSpPr>
        <p:grpSpPr>
          <a:xfrm>
            <a:off x="4248150" y="660400"/>
            <a:ext cx="3742267" cy="3742267"/>
            <a:chOff x="4248150" y="660400"/>
            <a:chExt cx="3742267" cy="374226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85D346A-2AEA-D9EB-46BF-A391AA2C852C}"/>
                </a:ext>
              </a:extLst>
            </p:cNvPr>
            <p:cNvGrpSpPr/>
            <p:nvPr/>
          </p:nvGrpSpPr>
          <p:grpSpPr>
            <a:xfrm>
              <a:off x="4248150" y="660400"/>
              <a:ext cx="3742267" cy="3742267"/>
              <a:chOff x="4248150" y="660400"/>
              <a:chExt cx="3742267" cy="3742267"/>
            </a:xfrm>
          </p:grpSpPr>
          <p:sp>
            <p:nvSpPr>
              <p:cNvPr id="10" name="말풍선: 타원형 9">
                <a:extLst>
                  <a:ext uri="{FF2B5EF4-FFF2-40B4-BE49-F238E27FC236}">
                    <a16:creationId xmlns:a16="http://schemas.microsoft.com/office/drawing/2014/main" id="{5839A153-FE89-97EF-5F53-DE080AB5F9EA}"/>
                  </a:ext>
                </a:extLst>
              </p:cNvPr>
              <p:cNvSpPr/>
              <p:nvPr/>
            </p:nvSpPr>
            <p:spPr>
              <a:xfrm>
                <a:off x="4248150" y="660400"/>
                <a:ext cx="3695699" cy="3742267"/>
              </a:xfrm>
              <a:prstGeom prst="wedgeEllipseCallout">
                <a:avLst>
                  <a:gd name="adj1" fmla="val -61383"/>
                  <a:gd name="adj2" fmla="val 61821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말풍선: 타원형 10">
                <a:extLst>
                  <a:ext uri="{FF2B5EF4-FFF2-40B4-BE49-F238E27FC236}">
                    <a16:creationId xmlns:a16="http://schemas.microsoft.com/office/drawing/2014/main" id="{5ED0E238-6D58-A102-9BFA-2B7E89154DBC}"/>
                  </a:ext>
                </a:extLst>
              </p:cNvPr>
              <p:cNvSpPr/>
              <p:nvPr/>
            </p:nvSpPr>
            <p:spPr>
              <a:xfrm rot="16200000">
                <a:off x="4271434" y="660399"/>
                <a:ext cx="3695699" cy="3742267"/>
              </a:xfrm>
              <a:prstGeom prst="wedgeEllipseCallout">
                <a:avLst>
                  <a:gd name="adj1" fmla="val -61383"/>
                  <a:gd name="adj2" fmla="val 61821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82ECA86-D49B-0D25-07D3-BB55EA88F12C}"/>
                </a:ext>
              </a:extLst>
            </p:cNvPr>
            <p:cNvSpPr/>
            <p:nvPr/>
          </p:nvSpPr>
          <p:spPr>
            <a:xfrm>
              <a:off x="4294718" y="660400"/>
              <a:ext cx="3695699" cy="3718982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/>
                <a:t>박주용</a:t>
              </a:r>
              <a:r>
                <a:rPr lang="en-US" altLang="ko-KR" sz="2000" b="1" dirty="0"/>
                <a:t>, </a:t>
              </a:r>
              <a:r>
                <a:rPr lang="ko-KR" altLang="en-US" sz="2000" b="1" dirty="0" err="1"/>
                <a:t>이나겸</a:t>
              </a:r>
              <a:r>
                <a:rPr lang="ko-KR" altLang="en-US" sz="2000" b="1" dirty="0"/>
                <a:t> 曰 </a:t>
              </a:r>
              <a:r>
                <a:rPr lang="en-US" altLang="ko-KR" sz="2000" b="1" dirty="0"/>
                <a:t>:</a:t>
              </a:r>
            </a:p>
            <a:p>
              <a:pPr algn="ctr"/>
              <a:endParaRPr lang="en-US" altLang="ko-KR" sz="2000" b="1" dirty="0"/>
            </a:p>
            <a:p>
              <a:pPr algn="ctr"/>
              <a:r>
                <a:rPr lang="ko-KR" altLang="en-US" sz="2000" b="1" dirty="0"/>
                <a:t>처음에 코딩도 잘 못했지만 특히 틀이 없어서 시작이 너무</a:t>
              </a:r>
              <a:r>
                <a:rPr lang="en-US" altLang="ko-KR" sz="2000" b="1" dirty="0"/>
                <a:t>X6</a:t>
              </a:r>
              <a:r>
                <a:rPr lang="ko-KR" altLang="en-US" sz="2000" b="1" dirty="0"/>
                <a:t> 힘들었습니다</a:t>
              </a:r>
              <a:endParaRPr lang="en-US" altLang="ko-KR" sz="2000" b="1" dirty="0"/>
            </a:p>
            <a:p>
              <a:pPr algn="ctr"/>
              <a:endParaRPr lang="en-US" altLang="ko-KR" sz="2000" b="1" dirty="0"/>
            </a:p>
            <a:p>
              <a:pPr algn="ctr"/>
              <a:r>
                <a:rPr lang="ko-KR" altLang="en-US" sz="2000" b="1" dirty="0"/>
                <a:t>나중에 </a:t>
              </a:r>
              <a:r>
                <a:rPr lang="en-US" altLang="ko-KR" sz="2000" b="1" dirty="0"/>
                <a:t>Body </a:t>
              </a:r>
              <a:r>
                <a:rPr lang="ko-KR" altLang="en-US" sz="2000" b="1" dirty="0"/>
                <a:t>라는 클래스를 만든 이후 점점 </a:t>
              </a:r>
              <a:r>
                <a:rPr lang="ko-KR" altLang="en-US" sz="2000" b="1" dirty="0" err="1"/>
                <a:t>수월해졌어요</a:t>
              </a:r>
              <a:endParaRPr lang="ko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8451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E0B07-F871-80D5-65F8-B4F217B69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의견 공유 및 타협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698454-2CA7-A001-5AFD-3E6DCEB8C95C}"/>
              </a:ext>
            </a:extLst>
          </p:cNvPr>
          <p:cNvGrpSpPr/>
          <p:nvPr/>
        </p:nvGrpSpPr>
        <p:grpSpPr>
          <a:xfrm>
            <a:off x="251883" y="1205707"/>
            <a:ext cx="5532967" cy="4246826"/>
            <a:chOff x="838200" y="1518708"/>
            <a:chExt cx="5532967" cy="2279650"/>
          </a:xfrm>
        </p:grpSpPr>
        <p:pic>
          <p:nvPicPr>
            <p:cNvPr id="5" name="그림 4" descr="스케치, 라인 아트, 일러스트레이션, 예술이(가) 표시된 사진&#10;&#10;자동 생성된 설명">
              <a:extLst>
                <a:ext uri="{FF2B5EF4-FFF2-40B4-BE49-F238E27FC236}">
                  <a16:creationId xmlns:a16="http://schemas.microsoft.com/office/drawing/2014/main" id="{66A8647B-F824-E4F8-D1F2-81F559334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9367" y="1518708"/>
              <a:ext cx="2971800" cy="2279650"/>
            </a:xfrm>
            <a:prstGeom prst="rect">
              <a:avLst/>
            </a:prstGeom>
          </p:spPr>
        </p:pic>
        <p:pic>
          <p:nvPicPr>
            <p:cNvPr id="7" name="그림 6" descr="만화 영화, 소설, 텍스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CB5B38D7-D303-08AE-8D5B-7AD37843F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582208"/>
              <a:ext cx="2146300" cy="2152650"/>
            </a:xfrm>
            <a:prstGeom prst="rect">
              <a:avLst/>
            </a:prstGeom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0D15F36-2A30-58F7-108E-3F43C55FE147}"/>
                </a:ext>
              </a:extLst>
            </p:cNvPr>
            <p:cNvCxnSpPr>
              <a:stCxn id="7" idx="3"/>
              <a:endCxn id="5" idx="1"/>
            </p:cNvCxnSpPr>
            <p:nvPr/>
          </p:nvCxnSpPr>
          <p:spPr>
            <a:xfrm>
              <a:off x="2984500" y="2658533"/>
              <a:ext cx="41486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84A8F45-9018-E3A8-06AD-DEF4AE2FC52E}"/>
              </a:ext>
            </a:extLst>
          </p:cNvPr>
          <p:cNvSpPr/>
          <p:nvPr/>
        </p:nvSpPr>
        <p:spPr>
          <a:xfrm>
            <a:off x="5922433" y="296334"/>
            <a:ext cx="6079067" cy="59774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/>
              <a:t>박주용</a:t>
            </a:r>
            <a:r>
              <a:rPr lang="en-US" altLang="ko-KR" sz="4000" dirty="0"/>
              <a:t>, </a:t>
            </a:r>
            <a:r>
              <a:rPr lang="ko-KR" altLang="en-US" sz="4000" dirty="0" err="1"/>
              <a:t>이나겸</a:t>
            </a:r>
            <a:r>
              <a:rPr lang="ko-KR" altLang="en-US" sz="4000" dirty="0"/>
              <a:t> </a:t>
            </a:r>
            <a:r>
              <a:rPr lang="en-US" altLang="ko-KR" sz="4000" dirty="0"/>
              <a:t>: </a:t>
            </a:r>
          </a:p>
          <a:p>
            <a:pPr algn="ctr"/>
            <a:r>
              <a:rPr lang="ko-KR" altLang="en-US" sz="4000" dirty="0"/>
              <a:t>프로그램을 테스트하며 문제점을 </a:t>
            </a:r>
            <a:r>
              <a:rPr lang="ko-KR" altLang="en-US" sz="4000" dirty="0" err="1"/>
              <a:t>찾고발견하여</a:t>
            </a:r>
            <a:r>
              <a:rPr lang="ko-KR" altLang="en-US" sz="4000" dirty="0"/>
              <a:t> 어떻게 진행할지 논의하며 의견을 제시했고</a:t>
            </a:r>
          </a:p>
        </p:txBody>
      </p:sp>
      <p:pic>
        <p:nvPicPr>
          <p:cNvPr id="15" name="그림 14" descr="사람, 인간의 얼굴, 흑발, 앞머리이(가) 표시된 사진&#10;&#10;자동 생성된 설명">
            <a:extLst>
              <a:ext uri="{FF2B5EF4-FFF2-40B4-BE49-F238E27FC236}">
                <a16:creationId xmlns:a16="http://schemas.microsoft.com/office/drawing/2014/main" id="{06813974-4FDF-6C55-C87D-164EC08CD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82" y="1237459"/>
            <a:ext cx="5536253" cy="4246826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DACF270-5AB6-DA31-B9E6-3B1E58AEAA01}"/>
              </a:ext>
            </a:extLst>
          </p:cNvPr>
          <p:cNvSpPr/>
          <p:nvPr/>
        </p:nvSpPr>
        <p:spPr>
          <a:xfrm>
            <a:off x="6096000" y="874448"/>
            <a:ext cx="5715000" cy="5029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/>
              <a:t>이진석 </a:t>
            </a:r>
            <a:r>
              <a:rPr lang="en-US" altLang="ko-KR" sz="4400" dirty="0"/>
              <a:t>: </a:t>
            </a:r>
          </a:p>
          <a:p>
            <a:pPr algn="ctr"/>
            <a:r>
              <a:rPr lang="ko-KR" altLang="en-US" sz="4400" dirty="0"/>
              <a:t>의견을 듣고 </a:t>
            </a:r>
            <a:r>
              <a:rPr lang="en-US" altLang="ko-KR" sz="4400" dirty="0"/>
              <a:t>Main </a:t>
            </a:r>
            <a:r>
              <a:rPr lang="ko-KR" altLang="en-US" sz="4400" dirty="0"/>
              <a:t>클래스로 코드를 수정하면서 문제해결</a:t>
            </a:r>
            <a:endParaRPr lang="en-US" altLang="ko-KR" sz="4400" dirty="0"/>
          </a:p>
          <a:p>
            <a:pPr algn="ctr"/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832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만화 영화, 그림, 스크린샷, 텍스트이(가) 표시된 사진&#10;&#10;자동 생성된 설명">
            <a:extLst>
              <a:ext uri="{FF2B5EF4-FFF2-40B4-BE49-F238E27FC236}">
                <a16:creationId xmlns:a16="http://schemas.microsoft.com/office/drawing/2014/main" id="{1888C7F0-DC8B-B54F-F595-161EA1119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07" y="-147520"/>
            <a:ext cx="12525021" cy="70055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5A315C6-3B99-F4A3-394C-7E41F00AA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필요한 외부 도구 </a:t>
            </a:r>
            <a:r>
              <a:rPr lang="en-US" altLang="ko-KR" dirty="0"/>
              <a:t>/ </a:t>
            </a:r>
            <a:r>
              <a:rPr lang="ko-KR" altLang="en-US" dirty="0"/>
              <a:t>정보 </a:t>
            </a:r>
            <a:r>
              <a:rPr lang="en-US" altLang="ko-KR" dirty="0"/>
              <a:t>/ </a:t>
            </a:r>
            <a:r>
              <a:rPr lang="ko-KR" altLang="en-US" dirty="0"/>
              <a:t>지식 탐색 공유</a:t>
            </a:r>
            <a:r>
              <a:rPr lang="en-US" altLang="ko-KR" dirty="0"/>
              <a:t>/ </a:t>
            </a:r>
            <a:r>
              <a:rPr lang="ko-KR" altLang="en-US" dirty="0"/>
              <a:t>교육 방법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3318F3D-268C-3AFD-2BAD-FA8E3D58F436}"/>
              </a:ext>
            </a:extLst>
          </p:cNvPr>
          <p:cNvSpPr/>
          <p:nvPr/>
        </p:nvSpPr>
        <p:spPr>
          <a:xfrm>
            <a:off x="1922573" y="1066799"/>
            <a:ext cx="8678334" cy="42587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/>
              <a:t>선생님</a:t>
            </a:r>
            <a:r>
              <a:rPr lang="en-US" altLang="ko-KR" sz="4800" dirty="0"/>
              <a:t>, </a:t>
            </a:r>
            <a:r>
              <a:rPr lang="ko-KR" altLang="en-US" sz="4800" dirty="0" err="1"/>
              <a:t>다른조원</a:t>
            </a:r>
            <a:r>
              <a:rPr lang="ko-KR" altLang="en-US" sz="4800" dirty="0"/>
              <a:t> 소환하거나 간단한 것들은 검색으로 해결</a:t>
            </a:r>
          </a:p>
        </p:txBody>
      </p:sp>
    </p:spTree>
    <p:extLst>
      <p:ext uri="{BB962C8B-B14F-4D97-AF65-F5344CB8AC3E}">
        <p14:creationId xmlns:p14="http://schemas.microsoft.com/office/powerpoint/2010/main" val="158212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B6382-D45A-908F-786F-41243C35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프로그램의 개선하고 싶은 부분 </a:t>
            </a:r>
            <a:r>
              <a:rPr lang="en-US" altLang="ko-KR" dirty="0"/>
              <a:t>/ </a:t>
            </a:r>
            <a:r>
              <a:rPr lang="ko-KR" altLang="en-US" dirty="0"/>
              <a:t>추가하고 싶은 부분 </a:t>
            </a:r>
            <a:r>
              <a:rPr lang="en-US" altLang="ko-KR" dirty="0"/>
              <a:t>/ </a:t>
            </a:r>
            <a:r>
              <a:rPr lang="ko-KR" altLang="en-US" dirty="0"/>
              <a:t>아쉬운 부분</a:t>
            </a:r>
          </a:p>
        </p:txBody>
      </p:sp>
      <p:pic>
        <p:nvPicPr>
          <p:cNvPr id="5" name="그림 4" descr="텍스트, 스크린샷, 폰트, 브랜드이(가) 표시된 사진&#10;&#10;자동 생성된 설명">
            <a:extLst>
              <a:ext uri="{FF2B5EF4-FFF2-40B4-BE49-F238E27FC236}">
                <a16:creationId xmlns:a16="http://schemas.microsoft.com/office/drawing/2014/main" id="{DBDE3CE5-1A77-BBCE-3EC5-D35ECB4A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-1"/>
            <a:ext cx="9101666" cy="685800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5B9F457-B182-E51E-E98B-C0A22A7DAB23}"/>
              </a:ext>
            </a:extLst>
          </p:cNvPr>
          <p:cNvSpPr/>
          <p:nvPr/>
        </p:nvSpPr>
        <p:spPr>
          <a:xfrm>
            <a:off x="1828800" y="592667"/>
            <a:ext cx="8576733" cy="58166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B</a:t>
            </a:r>
            <a:r>
              <a:rPr lang="ko-KR" altLang="en-US" sz="2800" b="1" dirty="0"/>
              <a:t>동 </a:t>
            </a:r>
            <a:r>
              <a:rPr lang="ko-KR" altLang="en-US" sz="2800" b="1" dirty="0" err="1"/>
              <a:t>불법증축으로</a:t>
            </a:r>
            <a:r>
              <a:rPr lang="ko-KR" altLang="en-US" sz="2800" b="1" dirty="0"/>
              <a:t> 인해 팀원들의 아이디어로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 초기 계획이었던 서비스 클래스</a:t>
            </a:r>
            <a:endParaRPr lang="en-US" altLang="ko-KR" sz="2800" b="1" dirty="0"/>
          </a:p>
          <a:p>
            <a:pPr algn="ctr"/>
            <a:r>
              <a:rPr lang="en-US" altLang="ko-KR" sz="2800" b="1" dirty="0"/>
              <a:t>(</a:t>
            </a:r>
            <a:r>
              <a:rPr lang="ko-KR" altLang="en-US" sz="2800" b="1" dirty="0"/>
              <a:t>가격과 </a:t>
            </a:r>
            <a:r>
              <a:rPr lang="ko-KR" altLang="en-US" sz="2800" b="1" dirty="0" err="1"/>
              <a:t>펜트하우스</a:t>
            </a:r>
            <a:r>
              <a:rPr lang="ko-KR" altLang="en-US" sz="2800" b="1" dirty="0"/>
              <a:t> 등</a:t>
            </a:r>
            <a:r>
              <a:rPr lang="en-US" altLang="ko-KR" sz="2800" b="1" dirty="0"/>
              <a:t>)</a:t>
            </a:r>
          </a:p>
          <a:p>
            <a:pPr algn="ctr"/>
            <a:r>
              <a:rPr lang="ko-KR" altLang="en-US" sz="2800" b="1" dirty="0"/>
              <a:t>작업중에 무기한 연장과</a:t>
            </a:r>
            <a:endParaRPr lang="en-US" altLang="ko-KR" sz="2800" b="1" dirty="0"/>
          </a:p>
          <a:p>
            <a:pPr algn="ctr"/>
            <a:endParaRPr lang="en-US" altLang="ko-KR" sz="2800" b="1" dirty="0"/>
          </a:p>
          <a:p>
            <a:pPr algn="ctr"/>
            <a:r>
              <a:rPr lang="en-US" altLang="ko-KR" sz="2800" b="1" dirty="0"/>
              <a:t>B</a:t>
            </a:r>
            <a:r>
              <a:rPr lang="ko-KR" altLang="en-US" sz="2800" b="1" dirty="0"/>
              <a:t>동 </a:t>
            </a:r>
            <a:r>
              <a:rPr lang="ko-KR" altLang="en-US" sz="2800" b="1" dirty="0" err="1"/>
              <a:t>탄생때</a:t>
            </a:r>
            <a:r>
              <a:rPr lang="ko-KR" altLang="en-US" sz="2800" b="1" dirty="0"/>
              <a:t> </a:t>
            </a:r>
            <a:r>
              <a:rPr lang="ko-KR" altLang="en-US" sz="2800" b="1" dirty="0" err="1"/>
              <a:t>멘탈이</a:t>
            </a:r>
            <a:r>
              <a:rPr lang="ko-KR" altLang="en-US" sz="2800" b="1" dirty="0"/>
              <a:t> 나갔던 것과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이후 나름 열심히 </a:t>
            </a:r>
            <a:r>
              <a:rPr lang="en-US" altLang="ko-KR" sz="2800" b="1" dirty="0"/>
              <a:t>B</a:t>
            </a:r>
            <a:r>
              <a:rPr lang="ko-KR" altLang="en-US" sz="2800" b="1" dirty="0"/>
              <a:t>동을 증축했지만 건설 완공을 하지 </a:t>
            </a:r>
            <a:r>
              <a:rPr lang="ko-KR" altLang="en-US" sz="2800" b="1" dirty="0" err="1"/>
              <a:t>못한것에</a:t>
            </a:r>
            <a:r>
              <a:rPr lang="ko-KR" altLang="en-US" sz="2800" b="1" dirty="0"/>
              <a:t> 대한 아쉬움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283845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6A0D9-CE89-1A73-3038-3F31F8B82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/>
              <a:t>프로그램의 장점</a:t>
            </a:r>
          </a:p>
        </p:txBody>
      </p:sp>
      <p:pic>
        <p:nvPicPr>
          <p:cNvPr id="5" name="내용 개체 틀 4" descr="텍스트, 친필, 편지, 영수증이(가) 표시된 사진&#10;&#10;자동 생성된 설명">
            <a:extLst>
              <a:ext uri="{FF2B5EF4-FFF2-40B4-BE49-F238E27FC236}">
                <a16:creationId xmlns:a16="http://schemas.microsoft.com/office/drawing/2014/main" id="{A70359F8-188D-9A62-3832-928B4B6E2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88" y="-59266"/>
            <a:ext cx="12303776" cy="5841999"/>
          </a:xfr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E1216F9-1C1D-B123-E8EC-EEE08DFD7F11}"/>
              </a:ext>
            </a:extLst>
          </p:cNvPr>
          <p:cNvSpPr/>
          <p:nvPr/>
        </p:nvSpPr>
        <p:spPr>
          <a:xfrm>
            <a:off x="1092200" y="3903133"/>
            <a:ext cx="10727267" cy="17610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For</a:t>
            </a:r>
            <a:r>
              <a:rPr lang="ko-KR" altLang="en-US" sz="3200" dirty="0"/>
              <a:t>문</a:t>
            </a:r>
            <a:r>
              <a:rPr lang="en-US" altLang="ko-KR" sz="3200" dirty="0"/>
              <a:t>, while</a:t>
            </a:r>
            <a:r>
              <a:rPr lang="ko-KR" altLang="en-US" sz="3200" dirty="0"/>
              <a:t>문</a:t>
            </a:r>
            <a:r>
              <a:rPr lang="en-US" altLang="ko-KR" sz="3200" dirty="0"/>
              <a:t>,</a:t>
            </a:r>
            <a:r>
              <a:rPr lang="ko-KR" altLang="en-US" sz="3200" dirty="0"/>
              <a:t> </a:t>
            </a:r>
            <a:r>
              <a:rPr lang="en-US" altLang="ko-KR" sz="3200" dirty="0"/>
              <a:t>if</a:t>
            </a:r>
            <a:r>
              <a:rPr lang="ko-KR" altLang="en-US" sz="3200" dirty="0"/>
              <a:t>문 과 같이 단순한 코드로 프로그램을 만들었기 때문에 누구든 쉽게 코드를 이해할 수 있고 코드가 직관적입니다</a:t>
            </a:r>
          </a:p>
        </p:txBody>
      </p:sp>
    </p:spTree>
    <p:extLst>
      <p:ext uri="{BB962C8B-B14F-4D97-AF65-F5344CB8AC3E}">
        <p14:creationId xmlns:p14="http://schemas.microsoft.com/office/powerpoint/2010/main" val="346176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9A909C9-10B5-5913-DB7D-60AC13A52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2423"/>
            <a:ext cx="4396154" cy="5055577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72FF1B47-A046-C163-865C-CDD577A53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483577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2</a:t>
            </a:r>
            <a:r>
              <a:rPr lang="ko-KR" altLang="en-US" sz="36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조 조원 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B932EC-B2DB-B9ED-75BB-D349F414007D}"/>
              </a:ext>
            </a:extLst>
          </p:cNvPr>
          <p:cNvSpPr/>
          <p:nvPr/>
        </p:nvSpPr>
        <p:spPr>
          <a:xfrm>
            <a:off x="984738" y="1055077"/>
            <a:ext cx="1960685" cy="7473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조장 박주용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9C8CE2-2409-5787-A289-3D3B2983C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266" y="1796630"/>
            <a:ext cx="4396154" cy="506716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FAAA5D5-D58B-3E14-30A1-2EBB30E1C885}"/>
              </a:ext>
            </a:extLst>
          </p:cNvPr>
          <p:cNvSpPr/>
          <p:nvPr/>
        </p:nvSpPr>
        <p:spPr>
          <a:xfrm>
            <a:off x="8947000" y="1055077"/>
            <a:ext cx="1960685" cy="7473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에이스 </a:t>
            </a:r>
            <a:r>
              <a:rPr lang="ko-KR" altLang="en-US" dirty="0" err="1"/>
              <a:t>이나겸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7A6135D-E3CA-A4A1-C13A-A536B9049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736" y="1802421"/>
            <a:ext cx="3333112" cy="505557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1A04CD-E266-DC20-5C48-EC01E6FF33AC}"/>
              </a:ext>
            </a:extLst>
          </p:cNvPr>
          <p:cNvSpPr/>
          <p:nvPr/>
        </p:nvSpPr>
        <p:spPr>
          <a:xfrm>
            <a:off x="5231610" y="1049284"/>
            <a:ext cx="1960685" cy="7473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그냥 이진석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08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C2FDDD3-3F6F-849E-71A6-4EE8BBF76FED}"/>
              </a:ext>
            </a:extLst>
          </p:cNvPr>
          <p:cNvSpPr txBox="1">
            <a:spLocks/>
          </p:cNvSpPr>
          <p:nvPr/>
        </p:nvSpPr>
        <p:spPr>
          <a:xfrm>
            <a:off x="1524000" y="8625"/>
            <a:ext cx="9144000" cy="10179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궁서체" panose="02030609000101010101" pitchFamily="17" charset="-127"/>
                <a:ea typeface="궁서체" panose="02030609000101010101" pitchFamily="17" charset="-127"/>
              </a:rPr>
              <a:t>6</a:t>
            </a:r>
            <a:r>
              <a:rPr lang="ko-KR" altLang="en-US" b="1" dirty="0">
                <a:latin typeface="궁서체" panose="02030609000101010101" pitchFamily="17" charset="-127"/>
                <a:ea typeface="궁서체" panose="02030609000101010101" pitchFamily="17" charset="-127"/>
              </a:rPr>
              <a:t>월 </a:t>
            </a:r>
            <a:r>
              <a:rPr lang="en-US" altLang="ko-KR" b="1" dirty="0">
                <a:latin typeface="궁서체" panose="02030609000101010101" pitchFamily="17" charset="-127"/>
                <a:ea typeface="궁서체" panose="02030609000101010101" pitchFamily="17" charset="-127"/>
              </a:rPr>
              <a:t>24</a:t>
            </a:r>
            <a:r>
              <a:rPr lang="ko-KR" altLang="en-US" b="1" dirty="0">
                <a:latin typeface="궁서체" panose="02030609000101010101" pitchFamily="17" charset="-127"/>
                <a:ea typeface="궁서체" panose="02030609000101010101" pitchFamily="17" charset="-127"/>
              </a:rPr>
              <a:t>일 </a:t>
            </a:r>
            <a:r>
              <a:rPr lang="ko-KR" altLang="en-US" b="1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첫째날</a:t>
            </a:r>
            <a:r>
              <a:rPr lang="ko-KR" altLang="en-US" b="1" dirty="0"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67C911-8935-0CC1-93ED-5E5CA0997814}"/>
              </a:ext>
            </a:extLst>
          </p:cNvPr>
          <p:cNvSpPr/>
          <p:nvPr/>
        </p:nvSpPr>
        <p:spPr>
          <a:xfrm>
            <a:off x="152399" y="1026543"/>
            <a:ext cx="3531079" cy="1017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1.</a:t>
            </a:r>
            <a:r>
              <a:rPr lang="ko-KR" altLang="en-US" dirty="0"/>
              <a:t> 아이디어 회의 중 초안작업 중 사건의 발생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FB4C0A5-3650-F38C-9C3A-AC0DFC36B212}"/>
              </a:ext>
            </a:extLst>
          </p:cNvPr>
          <p:cNvSpPr/>
          <p:nvPr/>
        </p:nvSpPr>
        <p:spPr>
          <a:xfrm>
            <a:off x="152399" y="3232029"/>
            <a:ext cx="3531079" cy="1017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3.</a:t>
            </a:r>
            <a:r>
              <a:rPr lang="ko-KR" altLang="en-US" dirty="0"/>
              <a:t> 각자 초안작업을 진행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846BB2-A4BB-075F-F461-107CF6945ADB}"/>
              </a:ext>
            </a:extLst>
          </p:cNvPr>
          <p:cNvGrpSpPr/>
          <p:nvPr/>
        </p:nvGrpSpPr>
        <p:grpSpPr>
          <a:xfrm>
            <a:off x="152399" y="88636"/>
            <a:ext cx="10795243" cy="6864255"/>
            <a:chOff x="152398" y="-6255"/>
            <a:chExt cx="10795243" cy="686425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A5A6198-2C74-14C5-6D06-6A088B39634B}"/>
                </a:ext>
              </a:extLst>
            </p:cNvPr>
            <p:cNvSpPr/>
            <p:nvPr/>
          </p:nvSpPr>
          <p:spPr>
            <a:xfrm>
              <a:off x="152398" y="2034395"/>
              <a:ext cx="3876138" cy="10179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/>
                <a:t>2. </a:t>
              </a:r>
              <a:r>
                <a:rPr lang="ko-KR" altLang="en-US" dirty="0"/>
                <a:t>에이스 </a:t>
              </a:r>
              <a:r>
                <a:rPr lang="ko-KR" altLang="en-US" dirty="0" err="1"/>
                <a:t>이나겸의</a:t>
              </a:r>
              <a:r>
                <a:rPr lang="ko-KR" altLang="en-US" dirty="0"/>
                <a:t> 독단적인 행동</a:t>
              </a:r>
              <a:r>
                <a:rPr lang="en-US" altLang="ko-KR" dirty="0"/>
                <a:t>!!!</a:t>
              </a:r>
            </a:p>
          </p:txBody>
        </p:sp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7A2A202B-B3E1-16FC-84F3-2FAFFFD70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6573" y="-6255"/>
              <a:ext cx="6891068" cy="6864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126CB461-5514-DE4A-F09F-5FA97C104FD0}"/>
              </a:ext>
            </a:extLst>
          </p:cNvPr>
          <p:cNvSpPr/>
          <p:nvPr/>
        </p:nvSpPr>
        <p:spPr>
          <a:xfrm>
            <a:off x="8422259" y="114515"/>
            <a:ext cx="3769741" cy="1518250"/>
          </a:xfrm>
          <a:prstGeom prst="wedgeRectCallout">
            <a:avLst>
              <a:gd name="adj1" fmla="val -73007"/>
              <a:gd name="adj2" fmla="val 10227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이나겸</a:t>
            </a:r>
            <a:r>
              <a:rPr lang="ko-KR" altLang="en-US" dirty="0"/>
              <a:t> 曰</a:t>
            </a:r>
            <a:br>
              <a:rPr lang="en-US" altLang="ko-KR" dirty="0"/>
            </a:br>
            <a:r>
              <a:rPr lang="en-US" altLang="ko-KR" dirty="0"/>
              <a:t>“ </a:t>
            </a:r>
            <a:r>
              <a:rPr lang="ko-KR" altLang="en-US" dirty="0"/>
              <a:t>각자 만들자 </a:t>
            </a:r>
            <a:r>
              <a:rPr lang="ko-KR" altLang="en-US" sz="4800" dirty="0"/>
              <a:t>喝</a:t>
            </a:r>
            <a:r>
              <a:rPr lang="en-US" altLang="ko-KR" dirty="0"/>
              <a:t>!＂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44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9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6B8856F8-CB91-D08E-EB42-1CB0E8AFD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106" y="0"/>
            <a:ext cx="62165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E83C605-DAD3-7408-FF77-C3C546F48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386"/>
            <a:ext cx="5978107" cy="685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6DA280F-AA9D-5255-7620-A825E1743359}"/>
              </a:ext>
            </a:extLst>
          </p:cNvPr>
          <p:cNvSpPr/>
          <p:nvPr/>
        </p:nvSpPr>
        <p:spPr>
          <a:xfrm>
            <a:off x="4129177" y="0"/>
            <a:ext cx="3531079" cy="1017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4. </a:t>
            </a:r>
            <a:r>
              <a:rPr lang="ko-KR" altLang="en-US" sz="32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이진석의 분노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2762FAD-CA04-9CC8-C9E8-3319C71E24BE}"/>
              </a:ext>
            </a:extLst>
          </p:cNvPr>
          <p:cNvGrpSpPr/>
          <p:nvPr/>
        </p:nvGrpSpPr>
        <p:grpSpPr>
          <a:xfrm>
            <a:off x="558387" y="1017918"/>
            <a:ext cx="10405787" cy="2143851"/>
            <a:chOff x="558387" y="1017918"/>
            <a:chExt cx="10405787" cy="21438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E30E747-E744-F157-AAB9-F5D5FF924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387" y="1017918"/>
              <a:ext cx="2512618" cy="214385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E18501F-41B6-D733-F583-4C48F83C8CF1}"/>
                </a:ext>
              </a:extLst>
            </p:cNvPr>
            <p:cNvSpPr/>
            <p:nvPr/>
          </p:nvSpPr>
          <p:spPr>
            <a:xfrm>
              <a:off x="3165894" y="1071925"/>
              <a:ext cx="7798280" cy="10179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r>
                <a:rPr lang="ko-KR" altLang="en-US" dirty="0"/>
                <a:t>월 </a:t>
              </a:r>
              <a:r>
                <a:rPr lang="en-US" altLang="ko-KR" dirty="0"/>
                <a:t>24</a:t>
              </a:r>
              <a:r>
                <a:rPr lang="ko-KR" altLang="en-US" dirty="0"/>
                <a:t>일 저녁 </a:t>
              </a:r>
              <a:r>
                <a:rPr lang="en-US" altLang="ko-KR" dirty="0"/>
                <a:t>11</a:t>
              </a:r>
              <a:r>
                <a:rPr lang="ko-KR" altLang="en-US" dirty="0"/>
                <a:t>시 </a:t>
              </a:r>
              <a:r>
                <a:rPr lang="en-US" altLang="ko-KR" dirty="0"/>
                <a:t>13</a:t>
              </a:r>
              <a:r>
                <a:rPr lang="ko-KR" altLang="en-US" dirty="0"/>
                <a:t>분 이진석이 </a:t>
              </a:r>
              <a:r>
                <a:rPr lang="ko-KR" altLang="en-US" dirty="0" err="1"/>
                <a:t>이나겸과</a:t>
              </a:r>
              <a:r>
                <a:rPr lang="ko-KR" altLang="en-US" dirty="0"/>
                <a:t> 박주용을 </a:t>
              </a:r>
              <a:r>
                <a:rPr lang="ko-KR" altLang="en-US" dirty="0" err="1"/>
                <a:t>디스코드로</a:t>
              </a:r>
              <a:r>
                <a:rPr lang="ko-KR" altLang="en-US" dirty="0"/>
                <a:t> 호출하는데</a:t>
              </a:r>
              <a:r>
                <a:rPr lang="en-US" altLang="ko-KR" dirty="0"/>
                <a:t>……..</a:t>
              </a:r>
              <a:endParaRPr lang="ko-KR" altLang="en-US" dirty="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1F601F-6D46-DF02-9D2D-83AD3E1D8E9E}"/>
              </a:ext>
            </a:extLst>
          </p:cNvPr>
          <p:cNvSpPr/>
          <p:nvPr/>
        </p:nvSpPr>
        <p:spPr>
          <a:xfrm>
            <a:off x="3165894" y="2143850"/>
            <a:ext cx="7798280" cy="1017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더 이상의 의견을 </a:t>
            </a:r>
            <a:r>
              <a:rPr lang="ko-KR" altLang="en-US" dirty="0" err="1"/>
              <a:t>내지말고</a:t>
            </a:r>
            <a:r>
              <a:rPr lang="ko-KR" altLang="en-US" dirty="0"/>
              <a:t> 이진석의 지시를 따르라 명령을 하고</a:t>
            </a:r>
            <a:r>
              <a:rPr lang="en-US" altLang="ko-KR" dirty="0"/>
              <a:t>….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29012E-2016-1F72-010D-6F6AD8EC51A6}"/>
              </a:ext>
            </a:extLst>
          </p:cNvPr>
          <p:cNvSpPr/>
          <p:nvPr/>
        </p:nvSpPr>
        <p:spPr>
          <a:xfrm>
            <a:off x="558387" y="2380450"/>
            <a:ext cx="10405787" cy="26294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b="1" dirty="0">
                <a:solidFill>
                  <a:schemeClr val="tx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이후 </a:t>
            </a:r>
            <a:r>
              <a:rPr lang="en-US" altLang="ko-KR" sz="8800" b="1" dirty="0">
                <a:solidFill>
                  <a:schemeClr val="tx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30</a:t>
            </a:r>
            <a:r>
              <a:rPr lang="ko-KR" altLang="en-US" sz="8800" b="1" dirty="0">
                <a:solidFill>
                  <a:schemeClr val="tx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분간 잔소리와 앞으로 작업해야 할 방향을 제시하며 하루가 끝난다</a:t>
            </a:r>
            <a:r>
              <a:rPr lang="en-US" altLang="ko-KR" sz="8800" b="1" dirty="0">
                <a:solidFill>
                  <a:schemeClr val="tx1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  <a:endParaRPr lang="ko-KR" altLang="en-US" sz="8800" b="1" dirty="0">
              <a:solidFill>
                <a:schemeClr val="tx1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pic>
        <p:nvPicPr>
          <p:cNvPr id="3" name="그림 2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67DF516-D48E-0FD0-EA2B-92F55A278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49" y="4063"/>
            <a:ext cx="10661046" cy="417000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A2124D3-9085-B712-3227-1A775BAE71C8}"/>
              </a:ext>
            </a:extLst>
          </p:cNvPr>
          <p:cNvSpPr/>
          <p:nvPr/>
        </p:nvSpPr>
        <p:spPr>
          <a:xfrm>
            <a:off x="7951594" y="728133"/>
            <a:ext cx="2520874" cy="1803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/>
              <a:t>진짜임</a:t>
            </a:r>
            <a:r>
              <a:rPr lang="en-US" altLang="ko-KR" sz="4400" dirty="0"/>
              <a:t>;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27513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12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F0BE8E7C-B80B-E758-6F6B-352F4F1CF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6096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499AEE9-99FE-3E96-4EB1-8174B3362507}"/>
              </a:ext>
            </a:extLst>
          </p:cNvPr>
          <p:cNvSpPr txBox="1">
            <a:spLocks/>
          </p:cNvSpPr>
          <p:nvPr/>
        </p:nvSpPr>
        <p:spPr>
          <a:xfrm>
            <a:off x="3109822" y="-188761"/>
            <a:ext cx="5972355" cy="1237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b="1" dirty="0">
                <a:latin typeface="궁서체" panose="02030609000101010101" pitchFamily="17" charset="-127"/>
                <a:ea typeface="궁서체" panose="02030609000101010101" pitchFamily="17" charset="-127"/>
              </a:rPr>
              <a:t>6</a:t>
            </a:r>
            <a:r>
              <a:rPr lang="ko-KR" altLang="en-US" b="1" dirty="0">
                <a:latin typeface="궁서체" panose="02030609000101010101" pitchFamily="17" charset="-127"/>
                <a:ea typeface="궁서체" panose="02030609000101010101" pitchFamily="17" charset="-127"/>
              </a:rPr>
              <a:t>월 </a:t>
            </a:r>
            <a:r>
              <a:rPr lang="en-US" altLang="ko-KR" b="1" dirty="0">
                <a:latin typeface="궁서체" panose="02030609000101010101" pitchFamily="17" charset="-127"/>
                <a:ea typeface="궁서체" panose="02030609000101010101" pitchFamily="17" charset="-127"/>
              </a:rPr>
              <a:t>25</a:t>
            </a:r>
            <a:r>
              <a:rPr lang="ko-KR" altLang="en-US" b="1" dirty="0">
                <a:latin typeface="궁서체" panose="02030609000101010101" pitchFamily="17" charset="-127"/>
                <a:ea typeface="궁서체" panose="02030609000101010101" pitchFamily="17" charset="-127"/>
              </a:rPr>
              <a:t>일 </a:t>
            </a:r>
            <a:r>
              <a:rPr lang="ko-KR" altLang="en-US" b="1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둘째날</a:t>
            </a:r>
            <a:r>
              <a:rPr lang="ko-KR" altLang="en-US" b="1" dirty="0"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230B29-6AA7-003C-5A09-FB46332F1B26}"/>
              </a:ext>
            </a:extLst>
          </p:cNvPr>
          <p:cNvSpPr/>
          <p:nvPr/>
        </p:nvSpPr>
        <p:spPr>
          <a:xfrm>
            <a:off x="3876136" y="956603"/>
            <a:ext cx="8315864" cy="7073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궁서체" panose="02030609000101010101" pitchFamily="17" charset="-127"/>
                <a:ea typeface="궁서체" panose="02030609000101010101" pitchFamily="17" charset="-127"/>
              </a:rPr>
              <a:t>1. </a:t>
            </a:r>
            <a:r>
              <a:rPr lang="ko-KR" altLang="en-US" b="1" dirty="0">
                <a:latin typeface="궁서체" panose="02030609000101010101" pitchFamily="17" charset="-127"/>
                <a:ea typeface="궁서체" panose="02030609000101010101" pitchFamily="17" charset="-127"/>
              </a:rPr>
              <a:t>전날 잔소리후 초안코드를 합치다 이진석은 그렇게 </a:t>
            </a:r>
            <a:r>
              <a:rPr lang="ko-KR" altLang="en-US" b="1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현타가</a:t>
            </a:r>
            <a:r>
              <a:rPr lang="ko-KR" altLang="en-US" b="1" dirty="0">
                <a:latin typeface="궁서체" panose="02030609000101010101" pitchFamily="17" charset="-127"/>
                <a:ea typeface="궁서체" panose="02030609000101010101" pitchFamily="17" charset="-127"/>
              </a:rPr>
              <a:t> 오고</a:t>
            </a:r>
            <a:r>
              <a:rPr lang="en-US" altLang="ko-KR" b="1" dirty="0">
                <a:latin typeface="궁서체" panose="02030609000101010101" pitchFamily="17" charset="-127"/>
                <a:ea typeface="궁서체" panose="02030609000101010101" pitchFamily="17" charset="-127"/>
              </a:rPr>
              <a:t>….</a:t>
            </a:r>
            <a:endParaRPr lang="ko-KR" altLang="en-US" b="1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EBDB0B-62E2-A7A4-CED3-96D8A5596441}"/>
              </a:ext>
            </a:extLst>
          </p:cNvPr>
          <p:cNvSpPr/>
          <p:nvPr/>
        </p:nvSpPr>
        <p:spPr>
          <a:xfrm>
            <a:off x="3876136" y="1844104"/>
            <a:ext cx="8315864" cy="7073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궁서체" panose="02030609000101010101" pitchFamily="17" charset="-127"/>
                <a:ea typeface="궁서체" panose="02030609000101010101" pitchFamily="17" charset="-127"/>
              </a:rPr>
              <a:t>2. </a:t>
            </a:r>
            <a:r>
              <a:rPr lang="ko-KR" altLang="en-US" b="1" dirty="0">
                <a:latin typeface="궁서체" panose="02030609000101010101" pitchFamily="17" charset="-127"/>
                <a:ea typeface="궁서체" panose="02030609000101010101" pitchFamily="17" charset="-127"/>
              </a:rPr>
              <a:t>그 후 함께 사용할 클래스를 셋이서 함께 만들기 시작을 하고 </a:t>
            </a:r>
          </a:p>
        </p:txBody>
      </p:sp>
      <p:sp>
        <p:nvSpPr>
          <p:cNvPr id="7" name="AutoShape 8" descr="김정은 10년, 지키지 않은 약속들] 2. &quot;문재인 대통령 새벽잠 다시 설쳐, 대남·대미 합의 지속 파기...대북 정보 유입 강화 중요&quot;">
            <a:extLst>
              <a:ext uri="{FF2B5EF4-FFF2-40B4-BE49-F238E27FC236}">
                <a16:creationId xmlns:a16="http://schemas.microsoft.com/office/drawing/2014/main" id="{FCD6DA56-42A2-C35A-BB9F-C178F9D911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0561BC9-2290-60FB-8334-65A5D8C853D6}"/>
              </a:ext>
            </a:extLst>
          </p:cNvPr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6571BDB-5659-C9AF-F44D-55FEB94611C3}"/>
                </a:ext>
              </a:extLst>
            </p:cNvPr>
            <p:cNvGrpSpPr/>
            <p:nvPr/>
          </p:nvGrpSpPr>
          <p:grpSpPr>
            <a:xfrm>
              <a:off x="6219645" y="53865"/>
              <a:ext cx="5972355" cy="6750270"/>
              <a:chOff x="6219645" y="53865"/>
              <a:chExt cx="5972355" cy="6750270"/>
            </a:xfrm>
          </p:grpSpPr>
          <p:pic>
            <p:nvPicPr>
              <p:cNvPr id="3078" name="Picture 6" descr="포토] '화기애애' 이재명 대표, 홍준표 대구시장 예방 | 서울신문">
                <a:extLst>
                  <a:ext uri="{FF2B5EF4-FFF2-40B4-BE49-F238E27FC236}">
                    <a16:creationId xmlns:a16="http://schemas.microsoft.com/office/drawing/2014/main" id="{67E045BB-6AF9-98F5-DD44-2702328D48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9645" y="53865"/>
                <a:ext cx="5972355" cy="35275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2" name="Picture 10" descr="김정은 10년, 지키지 않은 약속들] 2. &quot;문재인 대통령 새벽잠 다시 설쳐, 대남·대미 합의 지속 파기...대북 정보 유입 강화 중요&quot;">
                <a:extLst>
                  <a:ext uri="{FF2B5EF4-FFF2-40B4-BE49-F238E27FC236}">
                    <a16:creationId xmlns:a16="http://schemas.microsoft.com/office/drawing/2014/main" id="{B2DD27EC-F295-FF6B-1D34-F6D72E1D4F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9645" y="3589447"/>
                <a:ext cx="5972355" cy="32146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 descr="제목 환영”…푸틴·김정은 만남에 난리 났다 | 서울신문">
              <a:extLst>
                <a:ext uri="{FF2B5EF4-FFF2-40B4-BE49-F238E27FC236}">
                  <a16:creationId xmlns:a16="http://schemas.microsoft.com/office/drawing/2014/main" id="{B336AF68-9D85-D133-DCA6-2FA335362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219645" cy="360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김흥국&amp;윤석열 '합동 어퍼컷' 날렸다 - 스포츠경향 | 뉴스배달부">
              <a:extLst>
                <a:ext uri="{FF2B5EF4-FFF2-40B4-BE49-F238E27FC236}">
                  <a16:creationId xmlns:a16="http://schemas.microsoft.com/office/drawing/2014/main" id="{BB97BF70-8BC2-933F-783D-B6BD985B2D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635264"/>
              <a:ext cx="6219645" cy="3222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F5431E-BFCE-6D28-CCC8-CE2A522A07AD}"/>
              </a:ext>
            </a:extLst>
          </p:cNvPr>
          <p:cNvSpPr/>
          <p:nvPr/>
        </p:nvSpPr>
        <p:spPr>
          <a:xfrm>
            <a:off x="2185358" y="45818"/>
            <a:ext cx="8315864" cy="7073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셋이 함께 사이좋게 공통사용 클래스 </a:t>
            </a:r>
            <a:r>
              <a:rPr lang="en-US" altLang="ko-KR" dirty="0"/>
              <a:t>( BODY ) </a:t>
            </a:r>
            <a:r>
              <a:rPr lang="ko-KR" altLang="en-US" dirty="0"/>
              <a:t>를 만들면서 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7DBA3E-2FCF-71E9-A20A-8B41FD50F1A3}"/>
              </a:ext>
            </a:extLst>
          </p:cNvPr>
          <p:cNvSpPr/>
          <p:nvPr/>
        </p:nvSpPr>
        <p:spPr>
          <a:xfrm>
            <a:off x="2061713" y="2097718"/>
            <a:ext cx="8315864" cy="7073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4. </a:t>
            </a:r>
            <a:r>
              <a:rPr lang="ko-KR" altLang="en-US" dirty="0" err="1"/>
              <a:t>파이팅이</a:t>
            </a:r>
            <a:r>
              <a:rPr lang="ko-KR" altLang="en-US" dirty="0"/>
              <a:t> 넘쳐지며 역할분담이 잘되면서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739AC2-7E36-E8BE-B3FF-E2E68947F72A}"/>
              </a:ext>
            </a:extLst>
          </p:cNvPr>
          <p:cNvSpPr/>
          <p:nvPr/>
        </p:nvSpPr>
        <p:spPr>
          <a:xfrm>
            <a:off x="2061713" y="2805084"/>
            <a:ext cx="8315864" cy="7073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나겸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예약하기</a:t>
            </a:r>
            <a:r>
              <a:rPr lang="en-US" altLang="ko-KR" dirty="0"/>
              <a:t>, </a:t>
            </a:r>
            <a:r>
              <a:rPr lang="ko-KR" altLang="en-US" dirty="0"/>
              <a:t>주용 </a:t>
            </a:r>
            <a:r>
              <a:rPr lang="en-US" altLang="ko-KR" dirty="0"/>
              <a:t>– </a:t>
            </a:r>
            <a:r>
              <a:rPr lang="ko-KR" altLang="en-US" dirty="0"/>
              <a:t>예약변경</a:t>
            </a:r>
            <a:r>
              <a:rPr lang="en-US" altLang="ko-KR" dirty="0"/>
              <a:t>, </a:t>
            </a:r>
            <a:r>
              <a:rPr lang="ko-KR" altLang="en-US" dirty="0"/>
              <a:t>진석 </a:t>
            </a:r>
            <a:r>
              <a:rPr lang="en-US" altLang="ko-KR" dirty="0"/>
              <a:t>- </a:t>
            </a:r>
            <a:r>
              <a:rPr lang="ko-KR" altLang="en-US" dirty="0"/>
              <a:t>예약취소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01E76E9-48B6-9C8F-D602-3E59F47E71C9}"/>
              </a:ext>
            </a:extLst>
          </p:cNvPr>
          <p:cNvSpPr/>
          <p:nvPr/>
        </p:nvSpPr>
        <p:spPr>
          <a:xfrm>
            <a:off x="2061713" y="3429000"/>
            <a:ext cx="8315864" cy="7073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작업을 순조롭게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0B1CC4-572F-C07D-BE3D-809A936285DA}"/>
              </a:ext>
            </a:extLst>
          </p:cNvPr>
          <p:cNvSpPr/>
          <p:nvPr/>
        </p:nvSpPr>
        <p:spPr>
          <a:xfrm>
            <a:off x="2061713" y="5449389"/>
            <a:ext cx="8315864" cy="7073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작업을 완료하고 메소드를 합치는 작업을 하게 되는데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34BD8E-944A-FC79-CEA3-95EFA81AE48D}"/>
              </a:ext>
            </a:extLst>
          </p:cNvPr>
          <p:cNvGrpSpPr/>
          <p:nvPr/>
        </p:nvGrpSpPr>
        <p:grpSpPr>
          <a:xfrm>
            <a:off x="3209026" y="1919378"/>
            <a:ext cx="6297284" cy="2216989"/>
            <a:chOff x="3209026" y="1919378"/>
            <a:chExt cx="6297284" cy="221698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C3386A5-771E-2CEF-01DA-AE8683C81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55737" y="1919378"/>
              <a:ext cx="1927816" cy="221698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7679B52-CB2F-9062-A9B6-11E752C84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83554" y="1919378"/>
              <a:ext cx="2322756" cy="219539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651B5CD-4F6F-26CD-1B90-66FD3F7B9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09026" y="1919379"/>
              <a:ext cx="2046710" cy="2216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538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67FF74F4-465F-068B-6408-B611264CA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943" y="-1"/>
            <a:ext cx="12553406" cy="680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75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하압체">
            <a:hlinkClick r:id="" action="ppaction://media"/>
            <a:extLst>
              <a:ext uri="{FF2B5EF4-FFF2-40B4-BE49-F238E27FC236}">
                <a16:creationId xmlns:a16="http://schemas.microsoft.com/office/drawing/2014/main" id="{51D7A09E-E12C-AA68-5C55-776A3C54C4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B21473-F0AB-D753-9BB9-F856057AC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5577840" cy="258644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첫날 만든 것들을 순조롭게 합체한다</a:t>
            </a:r>
            <a:r>
              <a:rPr lang="en-US" altLang="ko-KR" dirty="0">
                <a:solidFill>
                  <a:schemeClr val="bg1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30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1408</TotalTime>
  <Words>636</Words>
  <Application>Microsoft Office PowerPoint</Application>
  <PresentationFormat>와이드스크린</PresentationFormat>
  <Paragraphs>102</Paragraphs>
  <Slides>28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Adobe Garamond Pro Bold</vt:lpstr>
      <vt:lpstr>궁서</vt:lpstr>
      <vt:lpstr>궁서체</vt:lpstr>
      <vt:lpstr>맑은 고딕</vt:lpstr>
      <vt:lpstr>Arial</vt:lpstr>
      <vt:lpstr>Office 테마</vt:lpstr>
      <vt:lpstr>PowerPoint 프레젠테이션</vt:lpstr>
      <vt:lpstr>TwoDragon 2조  자기소개올립니다.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첫날 만든 것들을 순조롭게 합체한다.</vt:lpstr>
      <vt:lpstr>6월 26일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6월 29일 (토요일)</vt:lpstr>
      <vt:lpstr>PowerPoint 프레젠테이션</vt:lpstr>
      <vt:lpstr>PowerPoint 프레젠테이션</vt:lpstr>
      <vt:lpstr>PowerPoint 프레젠테이션</vt:lpstr>
      <vt:lpstr>어려웠던점</vt:lpstr>
      <vt:lpstr>의견 공유 및 타협</vt:lpstr>
      <vt:lpstr>필요한 외부 도구 / 정보 / 지식 탐색 공유/ 교육 방법</vt:lpstr>
      <vt:lpstr>프로그램의 개선하고 싶은 부분 / 추가하고 싶은 부분 / 아쉬운 부분</vt:lpstr>
      <vt:lpstr>프로그램의 장점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주용 박</cp:lastModifiedBy>
  <cp:revision>185</cp:revision>
  <dcterms:created xsi:type="dcterms:W3CDTF">2018-05-09T06:13:43Z</dcterms:created>
  <dcterms:modified xsi:type="dcterms:W3CDTF">2024-06-30T10:32:38Z</dcterms:modified>
</cp:coreProperties>
</file>